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9" r:id="rId34"/>
    <p:sldId id="288" r:id="rId35"/>
    <p:sldId id="291" r:id="rId36"/>
    <p:sldId id="290"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p:cViewPr varScale="1">
        <p:scale>
          <a:sx n="103" d="100"/>
          <a:sy n="103" d="100"/>
        </p:scale>
        <p:origin x="52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8221B7-7670-487F-9665-A8D28D59D943}"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221B7-7670-487F-9665-A8D28D59D943}"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221B7-7670-487F-9665-A8D28D59D943}"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221B7-7670-487F-9665-A8D28D59D943}"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221B7-7670-487F-9665-A8D28D59D943}"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221B7-7670-487F-9665-A8D28D59D943}"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221B7-7670-487F-9665-A8D28D59D943}" type="datetimeFigureOut">
              <a:rPr lang="en-US" smtClean="0"/>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221B7-7670-487F-9665-A8D28D59D943}" type="datetimeFigureOut">
              <a:rPr lang="en-US" smtClean="0"/>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21B7-7670-487F-9665-A8D28D59D943}" type="datetimeFigureOut">
              <a:rPr lang="en-US" smtClean="0"/>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221B7-7670-487F-9665-A8D28D59D943}"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221B7-7670-487F-9665-A8D28D59D943}"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23224-C8AB-49F7-9F22-71A9BACAA6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221B7-7670-487F-9665-A8D28D59D943}" type="datetimeFigureOut">
              <a:rPr lang="en-US" smtClean="0"/>
              <a:t>10/5/2019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23224-C8AB-49F7-9F22-71A9BACAA6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Igneous Petrology</a:t>
            </a:r>
            <a:endParaRPr lang="en-US" dirty="0"/>
          </a:p>
        </p:txBody>
      </p:sp>
      <p:sp>
        <p:nvSpPr>
          <p:cNvPr id="3" name="Subtitle 2"/>
          <p:cNvSpPr>
            <a:spLocks noGrp="1"/>
          </p:cNvSpPr>
          <p:nvPr>
            <p:ph type="subTitle" idx="1"/>
          </p:nvPr>
        </p:nvSpPr>
        <p:spPr/>
        <p:txBody>
          <a:bodyPr/>
          <a:lstStyle/>
          <a:p>
            <a:r>
              <a:rPr lang="en-US" dirty="0" smtClean="0"/>
              <a:t>Geology 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Origin and Crystallization of Magma</a:t>
            </a:r>
            <a:endParaRPr lang="en-US" dirty="0"/>
          </a:p>
        </p:txBody>
      </p:sp>
      <p:sp>
        <p:nvSpPr>
          <p:cNvPr id="3" name="Content Placeholder 2"/>
          <p:cNvSpPr>
            <a:spLocks noGrp="1"/>
          </p:cNvSpPr>
          <p:nvPr>
            <p:ph idx="1"/>
          </p:nvPr>
        </p:nvSpPr>
        <p:spPr/>
        <p:txBody>
          <a:bodyPr/>
          <a:lstStyle/>
          <a:p>
            <a:r>
              <a:rPr lang="en-CA" dirty="0"/>
              <a:t>Not all minerals form at the same time since each one has a unique </a:t>
            </a:r>
            <a:r>
              <a:rPr lang="en-CA" b="1" dirty="0"/>
              <a:t>melting/freezing</a:t>
            </a:r>
            <a:r>
              <a:rPr lang="en-CA" dirty="0"/>
              <a:t> point. There is an order to the process, called the </a:t>
            </a:r>
            <a:r>
              <a:rPr lang="en-CA" b="1" dirty="0"/>
              <a:t>Bowen’s Reaction Series</a:t>
            </a:r>
            <a:r>
              <a:rPr lang="en-CA" dirty="0"/>
              <a:t>. The basic principle is that certain minerals </a:t>
            </a:r>
            <a:r>
              <a:rPr lang="en-CA" b="1" dirty="0"/>
              <a:t>crystallize</a:t>
            </a:r>
            <a:r>
              <a:rPr lang="en-CA" dirty="0"/>
              <a:t> out of the melt first, and then react with the remaining melt, forming new and/or altered minerals, until all the magma is crystallized.</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Plutonic vs. Volcanic Rocks </a:t>
            </a:r>
            <a:endParaRPr lang="en-US" dirty="0"/>
          </a:p>
        </p:txBody>
      </p:sp>
      <p:sp>
        <p:nvSpPr>
          <p:cNvPr id="3" name="Content Placeholder 2"/>
          <p:cNvSpPr>
            <a:spLocks noGrp="1"/>
          </p:cNvSpPr>
          <p:nvPr>
            <p:ph idx="1"/>
          </p:nvPr>
        </p:nvSpPr>
        <p:spPr/>
        <p:txBody>
          <a:bodyPr>
            <a:normAutofit fontScale="92500"/>
          </a:bodyPr>
          <a:lstStyle/>
          <a:p>
            <a:r>
              <a:rPr lang="en-CA" dirty="0"/>
              <a:t>The major division for igneous rocks is based on rate of cooling. </a:t>
            </a:r>
            <a:r>
              <a:rPr lang="en-CA" b="1" dirty="0"/>
              <a:t>Plutonic</a:t>
            </a:r>
            <a:r>
              <a:rPr lang="en-CA" dirty="0"/>
              <a:t> rocks or </a:t>
            </a:r>
            <a:r>
              <a:rPr lang="en-CA" b="1" dirty="0"/>
              <a:t>intrusive</a:t>
            </a:r>
            <a:r>
              <a:rPr lang="en-CA" dirty="0"/>
              <a:t> rocks cool </a:t>
            </a:r>
            <a:r>
              <a:rPr lang="en-CA" b="1" dirty="0"/>
              <a:t>slowly</a:t>
            </a:r>
            <a:r>
              <a:rPr lang="en-CA" dirty="0"/>
              <a:t> within the earth. They produce relatively </a:t>
            </a:r>
            <a:r>
              <a:rPr lang="en-CA" b="1" dirty="0"/>
              <a:t>large</a:t>
            </a:r>
            <a:r>
              <a:rPr lang="en-CA" dirty="0"/>
              <a:t> and interlocking crystals.</a:t>
            </a:r>
            <a:endParaRPr lang="en-US" u="sng" dirty="0"/>
          </a:p>
          <a:p>
            <a:endParaRPr lang="en-US" u="sng" dirty="0"/>
          </a:p>
          <a:p>
            <a:r>
              <a:rPr lang="en-CA" b="1" dirty="0"/>
              <a:t>Volcanic</a:t>
            </a:r>
            <a:r>
              <a:rPr lang="en-CA" dirty="0"/>
              <a:t> rocks or </a:t>
            </a:r>
            <a:r>
              <a:rPr lang="en-CA" b="1" dirty="0"/>
              <a:t>extrusive</a:t>
            </a:r>
            <a:r>
              <a:rPr lang="en-CA" dirty="0"/>
              <a:t> rocks form when lava cools on the Earth’s surface. They cool </a:t>
            </a:r>
            <a:r>
              <a:rPr lang="en-CA" b="1" dirty="0"/>
              <a:t>rapidly</a:t>
            </a:r>
            <a:r>
              <a:rPr lang="en-CA" dirty="0"/>
              <a:t> and the crystals that form are relatively </a:t>
            </a:r>
            <a:r>
              <a:rPr lang="en-CA" b="1" dirty="0"/>
              <a:t>small</a:t>
            </a:r>
            <a:r>
              <a:rPr lang="en-CA" dirty="0"/>
              <a:t>.</a:t>
            </a:r>
            <a:endParaRPr lang="en-US" u="sng"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Plutonic vs. Volcanic Rocks </a:t>
            </a:r>
            <a:endParaRPr lang="en-US" dirty="0"/>
          </a:p>
        </p:txBody>
      </p:sp>
      <p:sp>
        <p:nvSpPr>
          <p:cNvPr id="3" name="Content Placeholder 2"/>
          <p:cNvSpPr>
            <a:spLocks noGrp="1"/>
          </p:cNvSpPr>
          <p:nvPr>
            <p:ph idx="1"/>
          </p:nvPr>
        </p:nvSpPr>
        <p:spPr/>
        <p:txBody>
          <a:bodyPr/>
          <a:lstStyle/>
          <a:p>
            <a:r>
              <a:rPr lang="en-CA" dirty="0"/>
              <a:t>Once it has been determined whether the rock is plutonic or volcanic, the name given is on the basis of colour and mineralogy.</a:t>
            </a:r>
            <a:endParaRPr lang="en-US" u="sng" dirty="0"/>
          </a:p>
          <a:p>
            <a:endParaRPr lang="en-US" u="sng" dirty="0"/>
          </a:p>
          <a:p>
            <a:r>
              <a:rPr lang="en-CA" dirty="0"/>
              <a:t>Magmas that form </a:t>
            </a:r>
            <a:r>
              <a:rPr lang="en-CA" b="1" dirty="0"/>
              <a:t>dark coloured minerals </a:t>
            </a:r>
            <a:r>
              <a:rPr lang="en-CA" dirty="0"/>
              <a:t>form </a:t>
            </a:r>
            <a:r>
              <a:rPr lang="en-CA" b="1" dirty="0"/>
              <a:t>dark coloured rocks</a:t>
            </a:r>
            <a:r>
              <a:rPr lang="en-CA" dirty="0"/>
              <a:t>.</a:t>
            </a:r>
            <a:endParaRPr lang="en-US" u="sng" dirty="0"/>
          </a:p>
          <a:p>
            <a:r>
              <a:rPr lang="en-CA" dirty="0"/>
              <a:t>Magmas that form </a:t>
            </a:r>
            <a:r>
              <a:rPr lang="en-CA" b="1" dirty="0"/>
              <a:t>light coloured minerals </a:t>
            </a:r>
            <a:r>
              <a:rPr lang="en-CA" dirty="0"/>
              <a:t>form </a:t>
            </a:r>
            <a:r>
              <a:rPr lang="en-CA" b="1" dirty="0"/>
              <a:t>light coloured rocks</a:t>
            </a:r>
            <a:r>
              <a:rPr lang="en-CA" dirty="0"/>
              <a:t>.</a:t>
            </a:r>
            <a:endParaRPr lang="en-US" u="sng"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Plutonic vs. Volcanic Rocks </a:t>
            </a:r>
            <a:endParaRPr lang="en-US" dirty="0"/>
          </a:p>
        </p:txBody>
      </p:sp>
      <p:sp>
        <p:nvSpPr>
          <p:cNvPr id="3" name="Content Placeholder 2"/>
          <p:cNvSpPr>
            <a:spLocks noGrp="1"/>
          </p:cNvSpPr>
          <p:nvPr>
            <p:ph idx="1"/>
          </p:nvPr>
        </p:nvSpPr>
        <p:spPr/>
        <p:txBody>
          <a:bodyPr/>
          <a:lstStyle/>
          <a:p>
            <a:r>
              <a:rPr lang="en-CA" dirty="0"/>
              <a:t>Plutonic and volcanic rocks have different names. They are classified by their percentage of </a:t>
            </a:r>
            <a:r>
              <a:rPr lang="en-CA" b="1" dirty="0"/>
              <a:t>ferromagnesian</a:t>
            </a:r>
            <a:r>
              <a:rPr lang="en-CA" dirty="0"/>
              <a:t> minerals. Dark minerals typically contain more iron and magnesium.</a:t>
            </a:r>
            <a:endParaRPr lang="en-US" u="sng"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Terminology</a:t>
            </a:r>
            <a:endParaRPr lang="en-US" dirty="0"/>
          </a:p>
        </p:txBody>
      </p:sp>
      <p:sp>
        <p:nvSpPr>
          <p:cNvPr id="3" name="Content Placeholder 2"/>
          <p:cNvSpPr>
            <a:spLocks noGrp="1"/>
          </p:cNvSpPr>
          <p:nvPr>
            <p:ph idx="1"/>
          </p:nvPr>
        </p:nvSpPr>
        <p:spPr/>
        <p:txBody>
          <a:bodyPr>
            <a:normAutofit/>
          </a:bodyPr>
          <a:lstStyle/>
          <a:p>
            <a:pPr lvl="0"/>
            <a:r>
              <a:rPr lang="en-CA" dirty="0" err="1"/>
              <a:t>Mafic</a:t>
            </a:r>
            <a:r>
              <a:rPr lang="en-CA" dirty="0"/>
              <a:t>:	</a:t>
            </a:r>
            <a:endParaRPr lang="en-CA" dirty="0" smtClean="0"/>
          </a:p>
          <a:p>
            <a:pPr lvl="0"/>
            <a:r>
              <a:rPr lang="en-CA" dirty="0" smtClean="0"/>
              <a:t>Magma </a:t>
            </a:r>
            <a:r>
              <a:rPr lang="en-CA" dirty="0"/>
              <a:t>that is rich in </a:t>
            </a:r>
            <a:r>
              <a:rPr lang="en-CA" dirty="0" smtClean="0"/>
              <a:t>iron-magnesium </a:t>
            </a:r>
            <a:r>
              <a:rPr lang="en-CA" dirty="0"/>
              <a:t>(</a:t>
            </a:r>
            <a:r>
              <a:rPr lang="en-CA" b="1" dirty="0"/>
              <a:t>less Si</a:t>
            </a:r>
            <a:r>
              <a:rPr lang="en-CA" dirty="0"/>
              <a:t>)</a:t>
            </a:r>
            <a:endParaRPr lang="en-US" dirty="0"/>
          </a:p>
          <a:p>
            <a:r>
              <a:rPr lang="en-CA" dirty="0" smtClean="0"/>
              <a:t>Forms </a:t>
            </a:r>
            <a:r>
              <a:rPr lang="en-CA" dirty="0"/>
              <a:t>minerals that are (generally) </a:t>
            </a:r>
            <a:r>
              <a:rPr lang="en-CA" b="1" dirty="0"/>
              <a:t>darker</a:t>
            </a:r>
            <a:r>
              <a:rPr lang="en-CA" dirty="0"/>
              <a:t> in </a:t>
            </a:r>
            <a:r>
              <a:rPr lang="en-CA" dirty="0" smtClean="0"/>
              <a:t>color</a:t>
            </a:r>
            <a:endParaRPr lang="en-US" dirty="0"/>
          </a:p>
          <a:p>
            <a:r>
              <a:rPr lang="en-CA" dirty="0" smtClean="0"/>
              <a:t>Magma/Lava </a:t>
            </a:r>
            <a:r>
              <a:rPr lang="en-CA" dirty="0"/>
              <a:t>has </a:t>
            </a:r>
            <a:r>
              <a:rPr lang="en-CA" b="1" dirty="0"/>
              <a:t>low viscosity </a:t>
            </a:r>
            <a:r>
              <a:rPr lang="en-CA" dirty="0"/>
              <a:t>(low silica = ‘runnier’)</a:t>
            </a:r>
            <a:endParaRPr lang="en-US" dirty="0"/>
          </a:p>
          <a:p>
            <a:r>
              <a:rPr lang="en-CA" dirty="0" smtClean="0"/>
              <a:t>Resulting </a:t>
            </a:r>
            <a:r>
              <a:rPr lang="en-CA" dirty="0"/>
              <a:t>rock is </a:t>
            </a:r>
            <a:r>
              <a:rPr lang="en-CA" b="1" dirty="0"/>
              <a:t>poor</a:t>
            </a:r>
            <a:r>
              <a:rPr lang="en-CA" dirty="0"/>
              <a:t> in quartz, rich in ferromagnesian minerals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Terminology</a:t>
            </a:r>
            <a:endParaRPr lang="en-US" dirty="0"/>
          </a:p>
        </p:txBody>
      </p:sp>
      <p:sp>
        <p:nvSpPr>
          <p:cNvPr id="3" name="Content Placeholder 2"/>
          <p:cNvSpPr>
            <a:spLocks noGrp="1"/>
          </p:cNvSpPr>
          <p:nvPr>
            <p:ph idx="1"/>
          </p:nvPr>
        </p:nvSpPr>
        <p:spPr/>
        <p:txBody>
          <a:bodyPr/>
          <a:lstStyle/>
          <a:p>
            <a:pPr lvl="0"/>
            <a:r>
              <a:rPr lang="en-CA" b="1" i="1" dirty="0" err="1"/>
              <a:t>Felsic</a:t>
            </a:r>
            <a:r>
              <a:rPr lang="en-CA" dirty="0"/>
              <a:t>:	</a:t>
            </a:r>
            <a:endParaRPr lang="en-CA" dirty="0" smtClean="0"/>
          </a:p>
          <a:p>
            <a:pPr lvl="0"/>
            <a:r>
              <a:rPr lang="en-CA" dirty="0" smtClean="0"/>
              <a:t>Magma </a:t>
            </a:r>
            <a:r>
              <a:rPr lang="en-CA" dirty="0"/>
              <a:t>that is silica-rich (</a:t>
            </a:r>
            <a:r>
              <a:rPr lang="en-CA" b="1" dirty="0"/>
              <a:t>less Fe and Mg</a:t>
            </a:r>
            <a:r>
              <a:rPr lang="en-CA" dirty="0"/>
              <a:t>)</a:t>
            </a:r>
            <a:endParaRPr lang="en-US" dirty="0"/>
          </a:p>
          <a:p>
            <a:r>
              <a:rPr lang="en-CA" dirty="0" smtClean="0"/>
              <a:t>Forms </a:t>
            </a:r>
            <a:r>
              <a:rPr lang="en-CA" dirty="0"/>
              <a:t>minerals that are (generally) </a:t>
            </a:r>
            <a:r>
              <a:rPr lang="en-CA" b="1" dirty="0"/>
              <a:t>lighter</a:t>
            </a:r>
            <a:r>
              <a:rPr lang="en-CA" dirty="0"/>
              <a:t> in color</a:t>
            </a:r>
            <a:endParaRPr lang="en-US" dirty="0"/>
          </a:p>
          <a:p>
            <a:r>
              <a:rPr lang="en-CA" dirty="0" smtClean="0"/>
              <a:t>Magma/Lava </a:t>
            </a:r>
            <a:r>
              <a:rPr lang="en-CA" dirty="0"/>
              <a:t>has </a:t>
            </a:r>
            <a:r>
              <a:rPr lang="en-CA" b="1" dirty="0"/>
              <a:t>high viscosity </a:t>
            </a:r>
            <a:r>
              <a:rPr lang="en-CA" dirty="0"/>
              <a:t>(silica = ‘stickier’)</a:t>
            </a:r>
            <a:endParaRPr lang="en-US" dirty="0"/>
          </a:p>
          <a:p>
            <a:r>
              <a:rPr lang="en-CA" dirty="0" smtClean="0"/>
              <a:t>Resulting </a:t>
            </a:r>
            <a:r>
              <a:rPr lang="en-CA" dirty="0"/>
              <a:t>rock is </a:t>
            </a:r>
            <a:r>
              <a:rPr lang="en-CA" b="1" dirty="0"/>
              <a:t>rich</a:t>
            </a:r>
            <a:r>
              <a:rPr lang="en-CA" dirty="0"/>
              <a:t> in quartz and feldspar</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Textural Terminology</a:t>
            </a:r>
            <a:endParaRPr lang="en-US" dirty="0"/>
          </a:p>
        </p:txBody>
      </p:sp>
      <p:sp>
        <p:nvSpPr>
          <p:cNvPr id="3" name="Content Placeholder 2"/>
          <p:cNvSpPr>
            <a:spLocks noGrp="1"/>
          </p:cNvSpPr>
          <p:nvPr>
            <p:ph idx="1"/>
          </p:nvPr>
        </p:nvSpPr>
        <p:spPr>
          <a:xfrm>
            <a:off x="457200" y="1196752"/>
            <a:ext cx="8229600" cy="5328592"/>
          </a:xfrm>
        </p:spPr>
        <p:txBody>
          <a:bodyPr>
            <a:normAutofit fontScale="85000" lnSpcReduction="10000"/>
          </a:bodyPr>
          <a:lstStyle/>
          <a:p>
            <a:pPr lvl="0"/>
            <a:r>
              <a:rPr lang="en-CA" b="1" dirty="0"/>
              <a:t>Grain</a:t>
            </a:r>
            <a:r>
              <a:rPr lang="en-CA" dirty="0"/>
              <a:t> </a:t>
            </a:r>
            <a:r>
              <a:rPr lang="en-CA" b="1" dirty="0"/>
              <a:t>Size</a:t>
            </a:r>
            <a:r>
              <a:rPr lang="en-CA" dirty="0"/>
              <a:t>:		</a:t>
            </a:r>
            <a:endParaRPr lang="en-CA" dirty="0" smtClean="0"/>
          </a:p>
          <a:p>
            <a:pPr lvl="0"/>
            <a:r>
              <a:rPr lang="en-CA" dirty="0" smtClean="0"/>
              <a:t>Size </a:t>
            </a:r>
            <a:r>
              <a:rPr lang="en-CA" dirty="0"/>
              <a:t>of </a:t>
            </a:r>
            <a:r>
              <a:rPr lang="en-CA" b="1" dirty="0"/>
              <a:t>individual mineral crystals </a:t>
            </a:r>
            <a:r>
              <a:rPr lang="en-CA" dirty="0"/>
              <a:t>(fine vs. coarse)</a:t>
            </a:r>
            <a:endParaRPr lang="en-US" dirty="0"/>
          </a:p>
          <a:p>
            <a:r>
              <a:rPr lang="en-CA" dirty="0">
                <a:sym typeface="Wingdings"/>
              </a:rPr>
              <a:t></a:t>
            </a:r>
            <a:r>
              <a:rPr lang="en-CA" dirty="0"/>
              <a:t>depends on cooling history/conditions</a:t>
            </a:r>
            <a:endParaRPr lang="en-US" dirty="0"/>
          </a:p>
          <a:p>
            <a:endParaRPr lang="en-US" dirty="0"/>
          </a:p>
          <a:p>
            <a:pPr lvl="0"/>
            <a:r>
              <a:rPr lang="en-CA" b="1" dirty="0" err="1"/>
              <a:t>Aphanitic</a:t>
            </a:r>
            <a:r>
              <a:rPr lang="en-CA" dirty="0"/>
              <a:t>:		</a:t>
            </a:r>
            <a:endParaRPr lang="en-CA" dirty="0" smtClean="0"/>
          </a:p>
          <a:p>
            <a:pPr lvl="0"/>
            <a:r>
              <a:rPr lang="en-CA" dirty="0" smtClean="0"/>
              <a:t>When </a:t>
            </a:r>
            <a:r>
              <a:rPr lang="en-CA" dirty="0"/>
              <a:t>mineral crystals are very </a:t>
            </a:r>
            <a:r>
              <a:rPr lang="en-CA" b="1" dirty="0"/>
              <a:t>small</a:t>
            </a:r>
            <a:r>
              <a:rPr lang="en-CA" dirty="0"/>
              <a:t> (‘fine’)</a:t>
            </a:r>
            <a:endParaRPr lang="en-US" dirty="0"/>
          </a:p>
          <a:p>
            <a:r>
              <a:rPr lang="en-CA" dirty="0">
                <a:sym typeface="Wingdings"/>
              </a:rPr>
              <a:t></a:t>
            </a:r>
            <a:r>
              <a:rPr lang="en-CA" dirty="0"/>
              <a:t>magma cooled </a:t>
            </a:r>
            <a:r>
              <a:rPr lang="en-CA" b="1" dirty="0"/>
              <a:t>quickly</a:t>
            </a:r>
            <a:r>
              <a:rPr lang="en-CA" dirty="0"/>
              <a:t> = little time to form</a:t>
            </a:r>
            <a:endParaRPr lang="en-US" dirty="0"/>
          </a:p>
          <a:p>
            <a:endParaRPr lang="en-US" dirty="0"/>
          </a:p>
          <a:p>
            <a:pPr lvl="0"/>
            <a:r>
              <a:rPr lang="en-CA" b="1" dirty="0" err="1"/>
              <a:t>Phaneritic</a:t>
            </a:r>
            <a:r>
              <a:rPr lang="en-CA" dirty="0"/>
              <a:t>:		</a:t>
            </a:r>
            <a:endParaRPr lang="en-CA" dirty="0" smtClean="0"/>
          </a:p>
          <a:p>
            <a:pPr lvl="0"/>
            <a:r>
              <a:rPr lang="en-CA" dirty="0" smtClean="0"/>
              <a:t>When </a:t>
            </a:r>
            <a:r>
              <a:rPr lang="en-CA" dirty="0"/>
              <a:t>mineral crystals are </a:t>
            </a:r>
            <a:r>
              <a:rPr lang="en-CA" b="1" dirty="0"/>
              <a:t>large</a:t>
            </a:r>
            <a:r>
              <a:rPr lang="en-CA" dirty="0"/>
              <a:t> (‘coarse’)</a:t>
            </a:r>
            <a:endParaRPr lang="en-US" dirty="0"/>
          </a:p>
          <a:p>
            <a:r>
              <a:rPr lang="en-CA" dirty="0">
                <a:sym typeface="Wingdings"/>
              </a:rPr>
              <a:t></a:t>
            </a:r>
            <a:r>
              <a:rPr lang="en-CA" dirty="0"/>
              <a:t>magma cooled </a:t>
            </a:r>
            <a:r>
              <a:rPr lang="en-CA" b="1" dirty="0"/>
              <a:t>slowly</a:t>
            </a:r>
            <a:r>
              <a:rPr lang="en-CA" dirty="0"/>
              <a:t> = lots of time to form/grow</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Textural Terminology</a:t>
            </a:r>
            <a:endParaRPr lang="en-US" dirty="0"/>
          </a:p>
        </p:txBody>
      </p:sp>
      <p:sp>
        <p:nvSpPr>
          <p:cNvPr id="3" name="Content Placeholder 2"/>
          <p:cNvSpPr>
            <a:spLocks noGrp="1"/>
          </p:cNvSpPr>
          <p:nvPr>
            <p:ph idx="1"/>
          </p:nvPr>
        </p:nvSpPr>
        <p:spPr>
          <a:xfrm>
            <a:off x="457200" y="1340768"/>
            <a:ext cx="8229600" cy="5328592"/>
          </a:xfrm>
        </p:spPr>
        <p:txBody>
          <a:bodyPr>
            <a:normAutofit/>
          </a:bodyPr>
          <a:lstStyle/>
          <a:p>
            <a:pPr lvl="0"/>
            <a:r>
              <a:rPr lang="en-CA" b="1" dirty="0"/>
              <a:t>Glassy</a:t>
            </a:r>
            <a:r>
              <a:rPr lang="en-CA" dirty="0"/>
              <a:t>:		</a:t>
            </a:r>
            <a:endParaRPr lang="en-CA" dirty="0" smtClean="0"/>
          </a:p>
          <a:p>
            <a:pPr lvl="0"/>
            <a:r>
              <a:rPr lang="en-CA" dirty="0" smtClean="0"/>
              <a:t>When </a:t>
            </a:r>
            <a:r>
              <a:rPr lang="en-CA" b="1" dirty="0"/>
              <a:t>no</a:t>
            </a:r>
            <a:r>
              <a:rPr lang="en-CA" dirty="0"/>
              <a:t> crystals are present</a:t>
            </a:r>
            <a:endParaRPr lang="en-US" dirty="0"/>
          </a:p>
          <a:p>
            <a:r>
              <a:rPr lang="en-CA" dirty="0">
                <a:sym typeface="Wingdings"/>
              </a:rPr>
              <a:t></a:t>
            </a:r>
            <a:r>
              <a:rPr lang="en-CA" dirty="0"/>
              <a:t>magma cooled </a:t>
            </a:r>
            <a:r>
              <a:rPr lang="en-CA" b="1" dirty="0"/>
              <a:t>very fast </a:t>
            </a:r>
            <a:r>
              <a:rPr lang="en-CA" dirty="0"/>
              <a:t>= no time for growth</a:t>
            </a:r>
            <a:endParaRPr lang="en-US" dirty="0"/>
          </a:p>
          <a:p>
            <a:endParaRPr lang="en-US" dirty="0"/>
          </a:p>
          <a:p>
            <a:pPr lvl="0"/>
            <a:r>
              <a:rPr lang="en-CA" b="1" dirty="0"/>
              <a:t>Vesicular</a:t>
            </a:r>
            <a:r>
              <a:rPr lang="en-CA" dirty="0"/>
              <a:t>:		</a:t>
            </a:r>
            <a:endParaRPr lang="en-CA" dirty="0" smtClean="0"/>
          </a:p>
          <a:p>
            <a:pPr lvl="0"/>
            <a:r>
              <a:rPr lang="en-CA" dirty="0" smtClean="0"/>
              <a:t>When </a:t>
            </a:r>
            <a:r>
              <a:rPr lang="en-CA" dirty="0"/>
              <a:t>‘</a:t>
            </a:r>
            <a:r>
              <a:rPr lang="en-CA" b="1" dirty="0"/>
              <a:t>bubbles</a:t>
            </a:r>
            <a:r>
              <a:rPr lang="en-CA" dirty="0"/>
              <a:t>’ are present in a rock</a:t>
            </a:r>
            <a:endParaRPr lang="en-US" dirty="0"/>
          </a:p>
          <a:p>
            <a:r>
              <a:rPr lang="en-CA" dirty="0">
                <a:sym typeface="Wingdings"/>
              </a:rPr>
              <a:t></a:t>
            </a:r>
            <a:r>
              <a:rPr lang="en-CA" b="1" dirty="0"/>
              <a:t>gas bubbles </a:t>
            </a:r>
            <a:r>
              <a:rPr lang="en-CA" dirty="0"/>
              <a:t>were </a:t>
            </a:r>
            <a:r>
              <a:rPr lang="en-CA" b="1" dirty="0"/>
              <a:t>trapped</a:t>
            </a:r>
            <a:r>
              <a:rPr lang="en-CA" dirty="0"/>
              <a:t> during cooling </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16632"/>
            <a:ext cx="6192688" cy="67413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Classification</a:t>
            </a:r>
            <a:endParaRPr lang="en-US" dirty="0"/>
          </a:p>
        </p:txBody>
      </p:sp>
      <p:sp>
        <p:nvSpPr>
          <p:cNvPr id="3" name="Content Placeholder 2"/>
          <p:cNvSpPr>
            <a:spLocks noGrp="1"/>
          </p:cNvSpPr>
          <p:nvPr>
            <p:ph idx="1"/>
          </p:nvPr>
        </p:nvSpPr>
        <p:spPr/>
        <p:txBody>
          <a:bodyPr/>
          <a:lstStyle/>
          <a:p>
            <a:r>
              <a:rPr lang="en-CA" dirty="0"/>
              <a:t>Igneous rocks are generally classified by the chemistry and where they form. These manifests through the mineral composition (</a:t>
            </a:r>
            <a:r>
              <a:rPr lang="en-CA" b="1" dirty="0"/>
              <a:t>what’s in it</a:t>
            </a:r>
            <a:r>
              <a:rPr lang="en-CA" dirty="0"/>
              <a:t>) and crystal size (</a:t>
            </a:r>
            <a:r>
              <a:rPr lang="en-CA" b="1" dirty="0"/>
              <a:t>where it formed</a:t>
            </a:r>
            <a:r>
              <a:rPr lang="en-CA" dirty="0"/>
              <a:t>).</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a:bodyPr>
          <a:lstStyle/>
          <a:p>
            <a:r>
              <a:rPr lang="en-CA" b="1" dirty="0"/>
              <a:t>Petrology</a:t>
            </a:r>
            <a:r>
              <a:rPr lang="en-CA" dirty="0"/>
              <a:t> is the study of rocks and their formation.  A </a:t>
            </a:r>
            <a:r>
              <a:rPr lang="en-CA" b="1" dirty="0"/>
              <a:t>rock</a:t>
            </a:r>
            <a:r>
              <a:rPr lang="en-CA" dirty="0"/>
              <a:t> is simply one or more minerals attached in some manner; it is usually a mixture. </a:t>
            </a:r>
            <a:endParaRPr lang="en-US" u="sng" dirty="0"/>
          </a:p>
          <a:p>
            <a:endParaRPr lang="en-US" u="sng" dirty="0"/>
          </a:p>
          <a:p>
            <a:r>
              <a:rPr lang="en-CA" dirty="0"/>
              <a:t>According the principles of </a:t>
            </a:r>
            <a:r>
              <a:rPr lang="en-CA" b="1" dirty="0"/>
              <a:t>uniformitarianism</a:t>
            </a:r>
            <a:r>
              <a:rPr lang="en-CA" dirty="0"/>
              <a:t>, the geologic processes now at work were also active in the past, and the physical features of the earth were formed from these processes over long periods of time.  From this, we can surmise that the rocks we see around us were also formed in the past by the same geological processes we see around us today.</a:t>
            </a:r>
            <a:endParaRPr lang="en-US" u="sng"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Chemical </a:t>
            </a:r>
            <a:r>
              <a:rPr lang="en-CA" b="1" dirty="0" smtClean="0"/>
              <a:t>Classification</a:t>
            </a:r>
            <a:endParaRPr lang="en-US" b="1" dirty="0"/>
          </a:p>
        </p:txBody>
      </p:sp>
      <p:sp>
        <p:nvSpPr>
          <p:cNvPr id="3" name="Content Placeholder 2"/>
          <p:cNvSpPr>
            <a:spLocks noGrp="1"/>
          </p:cNvSpPr>
          <p:nvPr>
            <p:ph idx="1"/>
          </p:nvPr>
        </p:nvSpPr>
        <p:spPr/>
        <p:txBody>
          <a:bodyPr/>
          <a:lstStyle/>
          <a:p>
            <a:r>
              <a:rPr lang="en-CA" dirty="0"/>
              <a:t>a </a:t>
            </a:r>
            <a:r>
              <a:rPr lang="en-CA" b="1" dirty="0"/>
              <a:t>sliding</a:t>
            </a:r>
            <a:r>
              <a:rPr lang="en-CA" dirty="0"/>
              <a:t> scale, using the terms described </a:t>
            </a:r>
            <a:r>
              <a:rPr lang="en-CA" dirty="0" smtClean="0"/>
              <a:t>earlier:</a:t>
            </a:r>
          </a:p>
          <a:p>
            <a:endParaRPr lang="en-US" dirty="0" smtClean="0"/>
          </a:p>
          <a:p>
            <a:pPr>
              <a:buNone/>
            </a:pPr>
            <a:r>
              <a:rPr lang="en-CA" dirty="0" smtClean="0"/>
              <a:t>		</a:t>
            </a:r>
            <a:endParaRPr lang="en-US" dirty="0" smtClean="0"/>
          </a:p>
          <a:p>
            <a:endParaRPr lang="en-US" dirty="0"/>
          </a:p>
        </p:txBody>
      </p:sp>
      <p:graphicFrame>
        <p:nvGraphicFramePr>
          <p:cNvPr id="4" name="Table 3"/>
          <p:cNvGraphicFramePr>
            <a:graphicFrameLocks noGrp="1"/>
          </p:cNvGraphicFramePr>
          <p:nvPr/>
        </p:nvGraphicFramePr>
        <p:xfrm>
          <a:off x="467544" y="2564904"/>
          <a:ext cx="8208913" cy="4015375"/>
        </p:xfrm>
        <a:graphic>
          <a:graphicData uri="http://schemas.openxmlformats.org/drawingml/2006/table">
            <a:tbl>
              <a:tblPr firstRow="1" bandRow="1">
                <a:tableStyleId>{2D5ABB26-0587-4C30-8999-92F81FD0307C}</a:tableStyleId>
              </a:tblPr>
              <a:tblGrid>
                <a:gridCol w="1641783"/>
                <a:gridCol w="1267210"/>
                <a:gridCol w="2419599"/>
                <a:gridCol w="1238538"/>
                <a:gridCol w="1641783"/>
              </a:tblGrid>
              <a:tr h="762828">
                <a:tc>
                  <a:txBody>
                    <a:bodyPr/>
                    <a:lstStyle/>
                    <a:p>
                      <a:pPr algn="ctr"/>
                      <a:r>
                        <a:rPr lang="en-CA" sz="2800" b="1" dirty="0" err="1" smtClean="0"/>
                        <a:t>Felsic</a:t>
                      </a:r>
                      <a:endParaRPr lang="en-US" sz="2800" dirty="0"/>
                    </a:p>
                  </a:txBody>
                  <a:tcPr/>
                </a:tc>
                <a:tc>
                  <a:txBody>
                    <a:bodyPr/>
                    <a:lstStyle/>
                    <a:p>
                      <a:pPr algn="ctr"/>
                      <a:r>
                        <a:rPr lang="en-CA" sz="2800" dirty="0" smtClean="0">
                          <a:sym typeface="Wingdings"/>
                        </a:rPr>
                        <a:t></a:t>
                      </a:r>
                      <a:endParaRPr lang="en-US" sz="2800" dirty="0"/>
                    </a:p>
                  </a:txBody>
                  <a:tcPr/>
                </a:tc>
                <a:tc>
                  <a:txBody>
                    <a:bodyPr/>
                    <a:lstStyle/>
                    <a:p>
                      <a:pPr algn="ctr"/>
                      <a:r>
                        <a:rPr lang="en-CA" sz="2800" b="1" dirty="0" smtClean="0"/>
                        <a:t>Intermediate</a:t>
                      </a:r>
                      <a:endParaRPr lang="en-US" sz="2800" dirty="0"/>
                    </a:p>
                  </a:txBody>
                  <a:tcPr/>
                </a:tc>
                <a:tc>
                  <a:txBody>
                    <a:bodyPr/>
                    <a:lstStyle/>
                    <a:p>
                      <a:pPr algn="ctr"/>
                      <a:r>
                        <a:rPr lang="en-CA" sz="2800" dirty="0" smtClean="0">
                          <a:sym typeface="Wingdings"/>
                        </a:rPr>
                        <a:t></a:t>
                      </a:r>
                      <a:endParaRPr lang="en-US" sz="2800" dirty="0"/>
                    </a:p>
                  </a:txBody>
                  <a:tcPr/>
                </a:tc>
                <a:tc>
                  <a:txBody>
                    <a:bodyPr/>
                    <a:lstStyle/>
                    <a:p>
                      <a:pPr algn="ctr"/>
                      <a:r>
                        <a:rPr lang="en-CA" sz="2800" dirty="0" err="1" smtClean="0"/>
                        <a:t>Mafic</a:t>
                      </a:r>
                      <a:endParaRPr lang="en-US" sz="2800" dirty="0"/>
                    </a:p>
                  </a:txBody>
                  <a:tcPr/>
                </a:tc>
              </a:tr>
              <a:tr h="1316664">
                <a:tc>
                  <a:txBody>
                    <a:bodyPr/>
                    <a:lstStyle/>
                    <a:p>
                      <a:pPr algn="ctr"/>
                      <a:r>
                        <a:rPr lang="en-CA" sz="2800" dirty="0" smtClean="0"/>
                        <a:t>High Silica content</a:t>
                      </a:r>
                      <a:endParaRPr lang="en-US" sz="2800" dirty="0"/>
                    </a:p>
                  </a:txBody>
                  <a:tcPr/>
                </a:tc>
                <a:tc>
                  <a:txBody>
                    <a:bodyPr/>
                    <a:lstStyle/>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800" dirty="0" smtClean="0">
                          <a:sym typeface="Wingdings"/>
                        </a:rPr>
                        <a:t></a:t>
                      </a:r>
                      <a:endParaRPr lang="en-US" sz="2800" dirty="0" smtClean="0"/>
                    </a:p>
                    <a:p>
                      <a:pPr algn="ctr"/>
                      <a:endParaRPr lang="en-US" sz="2800" dirty="0"/>
                    </a:p>
                  </a:txBody>
                  <a:tcPr/>
                </a:tc>
                <a:tc>
                  <a:txBody>
                    <a:bodyPr/>
                    <a:lstStyle/>
                    <a:p>
                      <a:pPr algn="ctr"/>
                      <a:endParaRPr lang="en-US" sz="2800" dirty="0"/>
                    </a:p>
                  </a:txBody>
                  <a:tcPr/>
                </a:tc>
                <a:tc>
                  <a:txBody>
                    <a:bodyPr/>
                    <a:lstStyle/>
                    <a:p>
                      <a:pPr algn="ctr"/>
                      <a:r>
                        <a:rPr lang="en-CA" sz="2800" dirty="0" smtClean="0"/>
                        <a:t>Low Silica content</a:t>
                      </a:r>
                      <a:endParaRPr lang="en-US" sz="2800" dirty="0"/>
                    </a:p>
                  </a:txBody>
                  <a:tcPr/>
                </a:tc>
              </a:tr>
              <a:tr h="1880947">
                <a:tc>
                  <a:txBody>
                    <a:bodyPr/>
                    <a:lstStyle/>
                    <a:p>
                      <a:pPr algn="ctr"/>
                      <a:r>
                        <a:rPr lang="en-CA" sz="2800" dirty="0" smtClean="0"/>
                        <a:t>Light colored minerals</a:t>
                      </a:r>
                      <a:endParaRPr lang="en-US" sz="2800" dirty="0"/>
                    </a:p>
                  </a:txBody>
                  <a:tcPr/>
                </a:tc>
                <a:tc>
                  <a:txBody>
                    <a:bodyPr/>
                    <a:lstStyle/>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800" dirty="0" smtClean="0">
                          <a:sym typeface="Wingdings"/>
                        </a:rPr>
                        <a:t></a:t>
                      </a:r>
                      <a:endParaRPr lang="en-US" sz="2800" dirty="0" smtClean="0"/>
                    </a:p>
                    <a:p>
                      <a:pPr algn="ctr"/>
                      <a:endParaRPr lang="en-US" sz="2800" dirty="0"/>
                    </a:p>
                  </a:txBody>
                  <a:tcPr/>
                </a:tc>
                <a:tc>
                  <a:txBody>
                    <a:bodyPr/>
                    <a:lstStyle/>
                    <a:p>
                      <a:pPr algn="ctr"/>
                      <a:endParaRPr lang="en-US" sz="2800" dirty="0"/>
                    </a:p>
                  </a:txBody>
                  <a:tcPr/>
                </a:tc>
                <a:tc>
                  <a:txBody>
                    <a:bodyPr/>
                    <a:lstStyle/>
                    <a:p>
                      <a:pPr algn="ctr"/>
                      <a:r>
                        <a:rPr lang="en-CA" sz="2800" dirty="0" smtClean="0"/>
                        <a:t>Dark colored minerals</a:t>
                      </a:r>
                      <a:endParaRPr lang="en-US" sz="2800"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Physical Classification</a:t>
            </a:r>
            <a:endParaRPr lang="en-US" dirty="0"/>
          </a:p>
        </p:txBody>
      </p:sp>
      <p:sp>
        <p:nvSpPr>
          <p:cNvPr id="3" name="Content Placeholder 2"/>
          <p:cNvSpPr>
            <a:spLocks noGrp="1"/>
          </p:cNvSpPr>
          <p:nvPr>
            <p:ph idx="1"/>
          </p:nvPr>
        </p:nvSpPr>
        <p:spPr/>
        <p:txBody>
          <a:bodyPr>
            <a:normAutofit fontScale="70000" lnSpcReduction="20000"/>
          </a:bodyPr>
          <a:lstStyle/>
          <a:p>
            <a:r>
              <a:rPr lang="en-CA" sz="4600" dirty="0" smtClean="0"/>
              <a:t>grain </a:t>
            </a:r>
            <a:r>
              <a:rPr lang="en-CA" sz="4600" dirty="0"/>
              <a:t>(crystal) size tells you location of formation</a:t>
            </a:r>
            <a:r>
              <a:rPr lang="en-CA" sz="4600" dirty="0" smtClean="0"/>
              <a:t>:</a:t>
            </a:r>
            <a:endParaRPr lang="en-CA" sz="4600" dirty="0"/>
          </a:p>
          <a:p>
            <a:endParaRPr lang="en-US" sz="4600" dirty="0"/>
          </a:p>
          <a:p>
            <a:pPr>
              <a:buNone/>
            </a:pPr>
            <a:r>
              <a:rPr lang="en-CA" sz="4600" b="1" dirty="0"/>
              <a:t>	</a:t>
            </a:r>
            <a:r>
              <a:rPr lang="en-CA" sz="4600" u="sng" dirty="0" smtClean="0"/>
              <a:t>Plutonic/Intrusive</a:t>
            </a:r>
            <a:r>
              <a:rPr lang="en-CA" sz="4600" b="1" dirty="0"/>
              <a:t>	</a:t>
            </a:r>
            <a:r>
              <a:rPr lang="en-CA" sz="4600" b="1" dirty="0" smtClean="0"/>
              <a:t>	</a:t>
            </a:r>
            <a:r>
              <a:rPr lang="en-CA" sz="4600" u="sng" dirty="0" smtClean="0"/>
              <a:t>Volcanic/Extrusive</a:t>
            </a:r>
            <a:endParaRPr lang="en-US" sz="4600" u="sng" dirty="0"/>
          </a:p>
          <a:p>
            <a:pPr>
              <a:buNone/>
            </a:pPr>
            <a:r>
              <a:rPr lang="en-CA" sz="4600" dirty="0"/>
              <a:t>	</a:t>
            </a:r>
            <a:r>
              <a:rPr lang="en-CA" sz="4600" b="1" dirty="0" smtClean="0"/>
              <a:t>Large crystal size		Small crystal size</a:t>
            </a:r>
            <a:endParaRPr lang="en-CA" sz="4600" b="1" dirty="0"/>
          </a:p>
          <a:p>
            <a:pPr>
              <a:buNone/>
            </a:pPr>
            <a:r>
              <a:rPr lang="en-CA" sz="4600" b="1" dirty="0" smtClean="0"/>
              <a:t>	Formed in the crust		Formed at/near 					surface</a:t>
            </a:r>
            <a:endParaRPr lang="en-US" sz="4600" b="1" dirty="0" smtClean="0"/>
          </a:p>
          <a:p>
            <a:pPr>
              <a:buNone/>
            </a:pPr>
            <a:r>
              <a:rPr lang="en-CA" sz="4600" dirty="0" smtClean="0"/>
              <a:t>		</a:t>
            </a:r>
            <a:endParaRPr lang="en-US" dirty="0" smtClean="0"/>
          </a:p>
          <a:p>
            <a:pPr>
              <a:buNone/>
            </a:pPr>
            <a:r>
              <a:rPr lang="en-CA"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Names</a:t>
            </a:r>
            <a:endParaRPr lang="en-US" b="1" dirty="0"/>
          </a:p>
        </p:txBody>
      </p:sp>
      <p:sp>
        <p:nvSpPr>
          <p:cNvPr id="3" name="Content Placeholder 2"/>
          <p:cNvSpPr>
            <a:spLocks noGrp="1"/>
          </p:cNvSpPr>
          <p:nvPr>
            <p:ph idx="1"/>
          </p:nvPr>
        </p:nvSpPr>
        <p:spPr/>
        <p:txBody>
          <a:bodyPr>
            <a:normAutofit/>
          </a:bodyPr>
          <a:lstStyle/>
          <a:p>
            <a:r>
              <a:rPr lang="en-CA" dirty="0"/>
              <a:t>Once you have described a rock by its color (~mineralogy) and crystal size, you can use a chart to determine specific rock name.</a:t>
            </a:r>
            <a:endParaRPr lang="en-US" dirty="0"/>
          </a:p>
          <a:p>
            <a:pPr>
              <a:buNone/>
            </a:pPr>
            <a:endParaRPr lang="en-US" u="sng" dirty="0" smtClean="0"/>
          </a:p>
          <a:p>
            <a:endParaRPr lang="en-US" u="sng" dirty="0"/>
          </a:p>
          <a:p>
            <a:endParaRPr lang="en-US" dirty="0"/>
          </a:p>
        </p:txBody>
      </p:sp>
      <p:graphicFrame>
        <p:nvGraphicFramePr>
          <p:cNvPr id="4" name="Table 3"/>
          <p:cNvGraphicFramePr>
            <a:graphicFrameLocks noGrp="1"/>
          </p:cNvGraphicFramePr>
          <p:nvPr/>
        </p:nvGraphicFramePr>
        <p:xfrm>
          <a:off x="683568" y="3212976"/>
          <a:ext cx="8064897" cy="3205480"/>
        </p:xfrm>
        <a:graphic>
          <a:graphicData uri="http://schemas.openxmlformats.org/drawingml/2006/table">
            <a:tbl>
              <a:tblPr firstRow="1" bandRow="1">
                <a:tableStyleId>{3B4B98B0-60AC-42C2-AFA5-B58CD77FA1E5}</a:tableStyleId>
              </a:tblPr>
              <a:tblGrid>
                <a:gridCol w="2688299"/>
                <a:gridCol w="2688299"/>
                <a:gridCol w="2688299"/>
              </a:tblGrid>
              <a:tr h="914400">
                <a:tc>
                  <a:txBody>
                    <a:bodyPr/>
                    <a:lstStyle/>
                    <a:p>
                      <a:r>
                        <a:rPr lang="en-CA" b="1" dirty="0" smtClean="0"/>
                        <a:t>Colour of Rock</a:t>
                      </a:r>
                      <a:r>
                        <a:rPr lang="en-US" dirty="0" smtClean="0"/>
                        <a:t> </a:t>
                      </a:r>
                      <a:endParaRPr lang="en-US" dirty="0"/>
                    </a:p>
                  </a:txBody>
                  <a:tcPr/>
                </a:tc>
                <a:tc>
                  <a:txBody>
                    <a:bodyPr/>
                    <a:lstStyle/>
                    <a:p>
                      <a:r>
                        <a:rPr lang="en-CA" b="1" dirty="0" smtClean="0"/>
                        <a:t>Volcanic Name (fine-grained)</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Plutonic Name</a:t>
                      </a:r>
                      <a:r>
                        <a:rPr lang="en-US" dirty="0" smtClean="0"/>
                        <a:t> </a:t>
                      </a:r>
                      <a:r>
                        <a:rPr lang="en-CA" b="1" dirty="0" smtClean="0"/>
                        <a:t>(course-grained)</a:t>
                      </a:r>
                      <a:endParaRPr lang="en-US" u="sng" dirty="0" smtClean="0"/>
                    </a:p>
                    <a:p>
                      <a:endParaRPr lang="en-US" dirty="0"/>
                    </a:p>
                  </a:txBody>
                  <a:tcPr/>
                </a:tc>
              </a:tr>
              <a:tr h="370840">
                <a:tc>
                  <a:txBody>
                    <a:bodyPr/>
                    <a:lstStyle/>
                    <a:p>
                      <a:r>
                        <a:rPr lang="en-CA" dirty="0" smtClean="0"/>
                        <a:t>Very Dark (</a:t>
                      </a:r>
                      <a:r>
                        <a:rPr lang="en-CA" dirty="0" err="1" smtClean="0"/>
                        <a:t>ultramafic</a:t>
                      </a:r>
                      <a:r>
                        <a:rPr lang="en-CA" dirty="0" smtClean="0"/>
                        <a:t>) </a:t>
                      </a:r>
                      <a:endParaRPr lang="en-US" dirty="0"/>
                    </a:p>
                  </a:txBody>
                  <a:tcPr/>
                </a:tc>
                <a:tc>
                  <a:txBody>
                    <a:bodyPr/>
                    <a:lstStyle/>
                    <a:p>
                      <a:endParaRPr lang="en-US"/>
                    </a:p>
                  </a:txBody>
                  <a:tcPr/>
                </a:tc>
                <a:tc>
                  <a:txBody>
                    <a:bodyPr/>
                    <a:lstStyle/>
                    <a:p>
                      <a:r>
                        <a:rPr lang="en-CA" dirty="0" err="1" smtClean="0"/>
                        <a:t>Peridotite</a:t>
                      </a:r>
                      <a:endParaRPr lang="en-US" dirty="0"/>
                    </a:p>
                  </a:txBody>
                  <a:tcPr/>
                </a:tc>
              </a:tr>
              <a:tr h="370840">
                <a:tc>
                  <a:txBody>
                    <a:bodyPr/>
                    <a:lstStyle/>
                    <a:p>
                      <a:r>
                        <a:rPr lang="en-CA" dirty="0" smtClean="0"/>
                        <a:t>Dark (</a:t>
                      </a:r>
                      <a:r>
                        <a:rPr lang="en-CA" dirty="0" err="1" smtClean="0"/>
                        <a:t>mafic</a:t>
                      </a:r>
                      <a:r>
                        <a:rPr lang="en-CA"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Basalt</a:t>
                      </a:r>
                      <a:endParaRPr lang="en-US" u="sng"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Gabbro</a:t>
                      </a:r>
                      <a:endParaRPr lang="en-US" u="sng" dirty="0" smtClean="0"/>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Medium (intermediate)</a:t>
                      </a:r>
                      <a:endParaRPr lang="en-US" u="sng"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Andesite</a:t>
                      </a:r>
                      <a:endParaRPr lang="en-US" u="sng"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Diorite</a:t>
                      </a:r>
                      <a:endParaRPr lang="en-US" u="sng" dirty="0" smtClean="0"/>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Light (</a:t>
                      </a:r>
                      <a:r>
                        <a:rPr lang="en-CA" dirty="0" err="1" smtClean="0"/>
                        <a:t>felsic</a:t>
                      </a:r>
                      <a:r>
                        <a:rPr lang="en-CA" dirty="0" smtClean="0"/>
                        <a:t> or </a:t>
                      </a:r>
                      <a:r>
                        <a:rPr lang="en-CA" dirty="0" err="1" smtClean="0"/>
                        <a:t>silicic</a:t>
                      </a:r>
                      <a:r>
                        <a:rPr lang="en-CA" dirty="0" smtClean="0"/>
                        <a:t>)</a:t>
                      </a:r>
                      <a:endParaRPr lang="en-US" u="sng"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Rhyolite</a:t>
                      </a:r>
                      <a:endParaRPr lang="en-US" u="sng"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Granite</a:t>
                      </a:r>
                      <a:endParaRPr lang="en-US" u="sng" dirty="0" smtClean="0"/>
                    </a:p>
                    <a:p>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676456" cy="5760640"/>
          </a:xfrm>
          <a:prstGeom prst="rect">
            <a:avLst/>
          </a:prstGeom>
          <a:noFill/>
          <a:ln>
            <a:noFill/>
          </a:ln>
        </p:spPr>
      </p:pic>
      <p:cxnSp>
        <p:nvCxnSpPr>
          <p:cNvPr id="5" name="Straight Connector 4"/>
          <p:cNvCxnSpPr/>
          <p:nvPr/>
        </p:nvCxnSpPr>
        <p:spPr>
          <a:xfrm>
            <a:off x="2051720" y="1700808"/>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Names</a:t>
            </a:r>
            <a:endParaRPr lang="en-US" dirty="0"/>
          </a:p>
        </p:txBody>
      </p:sp>
      <p:graphicFrame>
        <p:nvGraphicFramePr>
          <p:cNvPr id="4" name="Content Placeholder 3"/>
          <p:cNvGraphicFramePr>
            <a:graphicFrameLocks noGrp="1"/>
          </p:cNvGraphicFramePr>
          <p:nvPr>
            <p:ph idx="1"/>
          </p:nvPr>
        </p:nvGraphicFramePr>
        <p:xfrm>
          <a:off x="467544" y="1196752"/>
          <a:ext cx="8229600" cy="5357442"/>
        </p:xfrm>
        <a:graphic>
          <a:graphicData uri="http://schemas.openxmlformats.org/drawingml/2006/table">
            <a:tbl>
              <a:tblPr firstRow="1" bandRow="1">
                <a:tableStyleId>{3B4B98B0-60AC-42C2-AFA5-B58CD77FA1E5}</a:tableStyleId>
              </a:tblPr>
              <a:tblGrid>
                <a:gridCol w="2808312"/>
                <a:gridCol w="2678088"/>
                <a:gridCol w="2743200"/>
              </a:tblGrid>
              <a:tr h="360040">
                <a:tc>
                  <a:txBody>
                    <a:bodyPr/>
                    <a:lstStyle/>
                    <a:p>
                      <a:pPr>
                        <a:spcAft>
                          <a:spcPts val="0"/>
                        </a:spcAft>
                      </a:pPr>
                      <a:r>
                        <a:rPr lang="en-CA" sz="2000" b="1" dirty="0">
                          <a:latin typeface="Times New Roman"/>
                          <a:ea typeface="Times New Roman"/>
                          <a:cs typeface="Times New Roman"/>
                        </a:rPr>
                        <a:t>Plutonic Rock</a:t>
                      </a:r>
                      <a:endParaRPr lang="en-US" sz="2000" dirty="0">
                        <a:latin typeface="Times New Roman"/>
                        <a:ea typeface="Times New Roman"/>
                        <a:cs typeface="Times New Roman"/>
                      </a:endParaRPr>
                    </a:p>
                  </a:txBody>
                  <a:tcPr marL="68580" marR="68580" marT="0" marB="0"/>
                </a:tc>
                <a:tc>
                  <a:txBody>
                    <a:bodyPr/>
                    <a:lstStyle/>
                    <a:p>
                      <a:pPr>
                        <a:spcAft>
                          <a:spcPts val="0"/>
                        </a:spcAft>
                      </a:pPr>
                      <a:r>
                        <a:rPr lang="en-CA" sz="2000" b="1" dirty="0">
                          <a:latin typeface="Times New Roman"/>
                          <a:ea typeface="Times New Roman"/>
                          <a:cs typeface="Times New Roman"/>
                        </a:rPr>
                        <a:t>Overall Colour </a:t>
                      </a:r>
                      <a:endParaRPr lang="en-US" sz="2000" dirty="0">
                        <a:latin typeface="Times New Roman"/>
                        <a:ea typeface="Times New Roman"/>
                        <a:cs typeface="Times New Roman"/>
                      </a:endParaRPr>
                    </a:p>
                  </a:txBody>
                  <a:tcPr marL="68580" marR="68580" marT="0" marB="0"/>
                </a:tc>
                <a:tc>
                  <a:txBody>
                    <a:bodyPr/>
                    <a:lstStyle/>
                    <a:p>
                      <a:pPr>
                        <a:spcAft>
                          <a:spcPts val="0"/>
                        </a:spcAft>
                      </a:pPr>
                      <a:r>
                        <a:rPr lang="en-CA" sz="2000" b="1" dirty="0">
                          <a:latin typeface="Times New Roman"/>
                          <a:ea typeface="Times New Roman"/>
                          <a:cs typeface="Times New Roman"/>
                        </a:rPr>
                        <a:t>Major Minerals Present</a:t>
                      </a:r>
                      <a:endParaRPr lang="en-US" sz="2000" dirty="0">
                        <a:latin typeface="Times New Roman"/>
                        <a:ea typeface="Times New Roman"/>
                        <a:cs typeface="Times New Roman"/>
                      </a:endParaRPr>
                    </a:p>
                  </a:txBody>
                  <a:tcPr marL="68580" marR="68580" marT="0" marB="0"/>
                </a:tc>
              </a:tr>
              <a:tr h="1944216">
                <a:tc>
                  <a:txBody>
                    <a:bodyPr/>
                    <a:lstStyle/>
                    <a:p>
                      <a:r>
                        <a:rPr lang="en-CA" sz="2200" b="1" kern="1200" dirty="0" smtClean="0">
                          <a:solidFill>
                            <a:schemeClr val="tx1"/>
                          </a:solidFill>
                          <a:latin typeface="+mn-lt"/>
                          <a:ea typeface="+mn-ea"/>
                          <a:cs typeface="+mn-cs"/>
                        </a:rPr>
                        <a:t>Granite</a:t>
                      </a:r>
                      <a:endParaRPr lang="en-US" sz="2200" dirty="0"/>
                    </a:p>
                  </a:txBody>
                  <a:tcPr/>
                </a:tc>
                <a:tc>
                  <a:txBody>
                    <a:bodyPr/>
                    <a:lstStyle/>
                    <a:p>
                      <a:pPr>
                        <a:spcAft>
                          <a:spcPts val="0"/>
                        </a:spcAft>
                      </a:pPr>
                      <a:r>
                        <a:rPr lang="en-CA" sz="2200" dirty="0">
                          <a:latin typeface="+mj-lt"/>
                          <a:ea typeface="Times New Roman"/>
                          <a:cs typeface="Times New Roman"/>
                        </a:rPr>
                        <a:t>Light, few dark minerals </a:t>
                      </a:r>
                      <a:endParaRPr lang="en-US" sz="2200" dirty="0">
                        <a:latin typeface="+mj-lt"/>
                        <a:ea typeface="Times New Roman"/>
                        <a:cs typeface="Times New Roman"/>
                      </a:endParaRPr>
                    </a:p>
                  </a:txBody>
                  <a:tcPr marL="68580" marR="68580" marT="0" marB="0"/>
                </a:tc>
                <a:tc>
                  <a:txBody>
                    <a:bodyPr/>
                    <a:lstStyle/>
                    <a:p>
                      <a:pPr>
                        <a:lnSpc>
                          <a:spcPts val="1500"/>
                        </a:lnSpc>
                        <a:spcAft>
                          <a:spcPts val="1200"/>
                        </a:spcAft>
                      </a:pPr>
                      <a:r>
                        <a:rPr lang="en-CA" sz="2200" dirty="0">
                          <a:latin typeface="+mj-lt"/>
                        </a:rPr>
                        <a:t>Noticeable </a:t>
                      </a:r>
                      <a:r>
                        <a:rPr lang="en-CA" sz="2200" b="1" dirty="0">
                          <a:latin typeface="+mj-lt"/>
                        </a:rPr>
                        <a:t>glassy quartz </a:t>
                      </a:r>
                      <a:r>
                        <a:rPr lang="en-CA" sz="2200" dirty="0">
                          <a:latin typeface="+mj-lt"/>
                        </a:rPr>
                        <a:t>and light orthoclase (K) or </a:t>
                      </a:r>
                      <a:r>
                        <a:rPr lang="en-CA" sz="2200" dirty="0" err="1">
                          <a:latin typeface="+mj-lt"/>
                        </a:rPr>
                        <a:t>albite</a:t>
                      </a:r>
                      <a:r>
                        <a:rPr lang="en-CA" sz="2200" dirty="0">
                          <a:latin typeface="+mj-lt"/>
                        </a:rPr>
                        <a:t> (Na) </a:t>
                      </a:r>
                      <a:r>
                        <a:rPr lang="en-CA" sz="2200" b="1" dirty="0">
                          <a:latin typeface="+mj-lt"/>
                        </a:rPr>
                        <a:t>plagioclase feldspars</a:t>
                      </a:r>
                      <a:r>
                        <a:rPr lang="en-CA" sz="2200" dirty="0">
                          <a:latin typeface="+mj-lt"/>
                        </a:rPr>
                        <a:t> (</a:t>
                      </a:r>
                      <a:r>
                        <a:rPr lang="en-CA" sz="2200" dirty="0" err="1">
                          <a:latin typeface="+mj-lt"/>
                        </a:rPr>
                        <a:t>felsic</a:t>
                      </a:r>
                      <a:r>
                        <a:rPr lang="en-CA" sz="2200" dirty="0">
                          <a:latin typeface="+mj-lt"/>
                        </a:rPr>
                        <a:t>/ acidic). The few dark minerals are </a:t>
                      </a:r>
                      <a:r>
                        <a:rPr lang="en-CA" sz="2200" b="1" dirty="0" err="1">
                          <a:latin typeface="+mj-lt"/>
                        </a:rPr>
                        <a:t>biotite</a:t>
                      </a:r>
                      <a:r>
                        <a:rPr lang="en-CA" sz="2200" dirty="0">
                          <a:latin typeface="+mj-lt"/>
                        </a:rPr>
                        <a:t> or </a:t>
                      </a:r>
                      <a:r>
                        <a:rPr lang="en-CA" sz="2200" b="1" dirty="0">
                          <a:latin typeface="+mj-lt"/>
                        </a:rPr>
                        <a:t>hornblende</a:t>
                      </a:r>
                      <a:r>
                        <a:rPr lang="en-CA" sz="2200" dirty="0">
                          <a:latin typeface="+mj-lt"/>
                        </a:rPr>
                        <a:t>. </a:t>
                      </a:r>
                      <a:endParaRPr lang="en-US" sz="2200" dirty="0">
                        <a:latin typeface="+mj-lt"/>
                      </a:endParaRPr>
                    </a:p>
                  </a:txBody>
                  <a:tcPr marL="68580" marR="68580" marT="0" marB="0"/>
                </a:tc>
              </a:tr>
              <a:tr h="1225292">
                <a:tc>
                  <a:txBody>
                    <a:bodyPr/>
                    <a:lstStyle/>
                    <a:p>
                      <a:r>
                        <a:rPr lang="en-CA" sz="2200" b="1" kern="1200" dirty="0" smtClean="0">
                          <a:solidFill>
                            <a:schemeClr val="tx1"/>
                          </a:solidFill>
                          <a:latin typeface="+mn-lt"/>
                          <a:ea typeface="+mn-ea"/>
                          <a:cs typeface="+mn-cs"/>
                        </a:rPr>
                        <a:t>Pegmatite</a:t>
                      </a:r>
                      <a:endParaRPr lang="en-US" sz="2200" dirty="0"/>
                    </a:p>
                  </a:txBody>
                  <a:tcPr/>
                </a:tc>
                <a:tc>
                  <a:txBody>
                    <a:bodyPr/>
                    <a:lstStyle/>
                    <a:p>
                      <a:pPr>
                        <a:spcAft>
                          <a:spcPts val="0"/>
                        </a:spcAft>
                      </a:pPr>
                      <a:r>
                        <a:rPr lang="en-CA" sz="2200" dirty="0">
                          <a:latin typeface="+mj-lt"/>
                          <a:ea typeface="Times New Roman"/>
                          <a:cs typeface="Times New Roman"/>
                        </a:rPr>
                        <a:t>Light, few dark minerals </a:t>
                      </a:r>
                      <a:endParaRPr lang="en-US" sz="2200" dirty="0">
                        <a:latin typeface="+mj-lt"/>
                        <a:ea typeface="Times New Roman"/>
                        <a:cs typeface="Times New Roman"/>
                      </a:endParaRPr>
                    </a:p>
                  </a:txBody>
                  <a:tcPr marL="68580" marR="68580" marT="0" marB="0"/>
                </a:tc>
                <a:tc>
                  <a:txBody>
                    <a:bodyPr/>
                    <a:lstStyle/>
                    <a:p>
                      <a:pPr>
                        <a:lnSpc>
                          <a:spcPts val="1500"/>
                        </a:lnSpc>
                        <a:spcAft>
                          <a:spcPts val="1200"/>
                        </a:spcAft>
                      </a:pPr>
                      <a:r>
                        <a:rPr lang="en-CA" sz="2200" dirty="0">
                          <a:latin typeface="+mj-lt"/>
                        </a:rPr>
                        <a:t>An extremely coarse grained light coloured </a:t>
                      </a:r>
                      <a:r>
                        <a:rPr lang="en-CA" sz="2200" b="1" dirty="0" err="1">
                          <a:latin typeface="+mj-lt"/>
                        </a:rPr>
                        <a:t>phaneritic</a:t>
                      </a:r>
                      <a:r>
                        <a:rPr lang="en-CA" sz="2200" dirty="0">
                          <a:latin typeface="+mj-lt"/>
                        </a:rPr>
                        <a:t> rock, similar composition to </a:t>
                      </a:r>
                      <a:r>
                        <a:rPr lang="en-CA" sz="2200" b="1" dirty="0">
                          <a:latin typeface="+mj-lt"/>
                        </a:rPr>
                        <a:t>granite</a:t>
                      </a:r>
                      <a:r>
                        <a:rPr lang="en-CA" sz="2200" dirty="0">
                          <a:latin typeface="+mj-lt"/>
                        </a:rPr>
                        <a:t>. </a:t>
                      </a:r>
                      <a:endParaRPr lang="en-US" sz="2200" dirty="0">
                        <a:latin typeface="+mj-lt"/>
                      </a:endParaRPr>
                    </a:p>
                  </a:txBody>
                  <a:tcPr marL="68580" marR="68580" marT="0" marB="0"/>
                </a:tc>
              </a:tr>
              <a:tr h="1827894">
                <a:tc>
                  <a:txBody>
                    <a:bodyPr/>
                    <a:lstStyle/>
                    <a:p>
                      <a:r>
                        <a:rPr lang="en-CA" sz="2200" b="1" kern="1200" dirty="0" err="1" smtClean="0">
                          <a:solidFill>
                            <a:schemeClr val="tx1"/>
                          </a:solidFill>
                          <a:latin typeface="+mn-lt"/>
                          <a:ea typeface="+mn-ea"/>
                          <a:cs typeface="+mn-cs"/>
                        </a:rPr>
                        <a:t>Syenite</a:t>
                      </a:r>
                      <a:endParaRPr lang="en-US" sz="2200" dirty="0"/>
                    </a:p>
                  </a:txBody>
                  <a:tcPr/>
                </a:tc>
                <a:tc>
                  <a:txBody>
                    <a:bodyPr/>
                    <a:lstStyle/>
                    <a:p>
                      <a:pPr>
                        <a:spcAft>
                          <a:spcPts val="0"/>
                        </a:spcAft>
                      </a:pPr>
                      <a:r>
                        <a:rPr lang="en-CA" sz="2200" dirty="0">
                          <a:latin typeface="+mj-lt"/>
                          <a:ea typeface="Times New Roman"/>
                          <a:cs typeface="Times New Roman"/>
                        </a:rPr>
                        <a:t>Light, few dark minerals </a:t>
                      </a:r>
                      <a:endParaRPr lang="en-US" sz="2200" dirty="0">
                        <a:latin typeface="+mj-lt"/>
                        <a:ea typeface="Times New Roman"/>
                        <a:cs typeface="Times New Roman"/>
                      </a:endParaRPr>
                    </a:p>
                  </a:txBody>
                  <a:tcPr marL="68580" marR="68580" marT="0" marB="0"/>
                </a:tc>
                <a:tc>
                  <a:txBody>
                    <a:bodyPr/>
                    <a:lstStyle/>
                    <a:p>
                      <a:pPr>
                        <a:lnSpc>
                          <a:spcPts val="1500"/>
                        </a:lnSpc>
                        <a:spcAft>
                          <a:spcPts val="1200"/>
                        </a:spcAft>
                      </a:pPr>
                      <a:r>
                        <a:rPr lang="en-CA" sz="2200" dirty="0">
                          <a:latin typeface="+mj-lt"/>
                        </a:rPr>
                        <a:t>Pink, grey and white orthoclase (K) and plagioclase (Na) feldspars (</a:t>
                      </a:r>
                      <a:r>
                        <a:rPr lang="en-CA" sz="2200" dirty="0" err="1">
                          <a:latin typeface="+mj-lt"/>
                        </a:rPr>
                        <a:t>felsic</a:t>
                      </a:r>
                      <a:r>
                        <a:rPr lang="en-CA" sz="2200" dirty="0">
                          <a:latin typeface="+mj-lt"/>
                        </a:rPr>
                        <a:t>), and </a:t>
                      </a:r>
                      <a:r>
                        <a:rPr lang="en-CA" sz="2200" b="1" dirty="0">
                          <a:latin typeface="+mj-lt"/>
                        </a:rPr>
                        <a:t>no</a:t>
                      </a:r>
                      <a:r>
                        <a:rPr lang="en-CA" sz="2200" dirty="0">
                          <a:latin typeface="+mj-lt"/>
                        </a:rPr>
                        <a:t> quartz The few dark minerals are </a:t>
                      </a:r>
                      <a:r>
                        <a:rPr lang="en-CA" sz="2200" dirty="0" err="1">
                          <a:latin typeface="+mj-lt"/>
                        </a:rPr>
                        <a:t>biotite</a:t>
                      </a:r>
                      <a:r>
                        <a:rPr lang="en-CA" sz="2200" dirty="0">
                          <a:latin typeface="+mj-lt"/>
                        </a:rPr>
                        <a:t> or hornblende. </a:t>
                      </a:r>
                      <a:endParaRPr lang="en-US" sz="2200" dirty="0">
                        <a:latin typeface="+mj-lt"/>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Names</a:t>
            </a:r>
            <a:endParaRPr lang="en-US" dirty="0"/>
          </a:p>
        </p:txBody>
      </p:sp>
      <p:graphicFrame>
        <p:nvGraphicFramePr>
          <p:cNvPr id="4" name="Content Placeholder 3"/>
          <p:cNvGraphicFramePr>
            <a:graphicFrameLocks noGrp="1"/>
          </p:cNvGraphicFramePr>
          <p:nvPr>
            <p:ph idx="1"/>
          </p:nvPr>
        </p:nvGraphicFramePr>
        <p:xfrm>
          <a:off x="179513" y="1268760"/>
          <a:ext cx="8712966" cy="5079760"/>
        </p:xfrm>
        <a:graphic>
          <a:graphicData uri="http://schemas.openxmlformats.org/drawingml/2006/table">
            <a:tbl>
              <a:tblPr firstRow="1" bandRow="1">
                <a:tableStyleId>{3B4B98B0-60AC-42C2-AFA5-B58CD77FA1E5}</a:tableStyleId>
              </a:tblPr>
              <a:tblGrid>
                <a:gridCol w="2904322"/>
                <a:gridCol w="2595722"/>
                <a:gridCol w="3212922"/>
              </a:tblGrid>
              <a:tr h="404560">
                <a:tc>
                  <a:txBody>
                    <a:bodyPr/>
                    <a:lstStyle/>
                    <a:p>
                      <a:pPr>
                        <a:spcAft>
                          <a:spcPts val="0"/>
                        </a:spcAft>
                      </a:pPr>
                      <a:r>
                        <a:rPr lang="en-CA" sz="2000" b="1" dirty="0">
                          <a:latin typeface="Times New Roman"/>
                          <a:ea typeface="Times New Roman"/>
                          <a:cs typeface="Times New Roman"/>
                        </a:rPr>
                        <a:t>Plutonic Rock</a:t>
                      </a:r>
                      <a:endParaRPr lang="en-US" sz="2000" dirty="0">
                        <a:latin typeface="Times New Roman"/>
                        <a:ea typeface="Times New Roman"/>
                        <a:cs typeface="Times New Roman"/>
                      </a:endParaRPr>
                    </a:p>
                  </a:txBody>
                  <a:tcPr marL="68580" marR="68580" marT="0" marB="0"/>
                </a:tc>
                <a:tc>
                  <a:txBody>
                    <a:bodyPr/>
                    <a:lstStyle/>
                    <a:p>
                      <a:pPr>
                        <a:spcAft>
                          <a:spcPts val="0"/>
                        </a:spcAft>
                      </a:pPr>
                      <a:r>
                        <a:rPr lang="en-CA" sz="2000" b="1" dirty="0">
                          <a:latin typeface="Times New Roman"/>
                          <a:ea typeface="Times New Roman"/>
                          <a:cs typeface="Times New Roman"/>
                        </a:rPr>
                        <a:t>Overall Colour </a:t>
                      </a:r>
                      <a:endParaRPr lang="en-US" sz="2000" dirty="0">
                        <a:latin typeface="Times New Roman"/>
                        <a:ea typeface="Times New Roman"/>
                        <a:cs typeface="Times New Roman"/>
                      </a:endParaRPr>
                    </a:p>
                  </a:txBody>
                  <a:tcPr marL="68580" marR="68580" marT="0" marB="0"/>
                </a:tc>
                <a:tc>
                  <a:txBody>
                    <a:bodyPr/>
                    <a:lstStyle/>
                    <a:p>
                      <a:pPr>
                        <a:spcAft>
                          <a:spcPts val="0"/>
                        </a:spcAft>
                      </a:pPr>
                      <a:r>
                        <a:rPr lang="en-CA" sz="2000" b="1" dirty="0">
                          <a:latin typeface="Times New Roman"/>
                          <a:ea typeface="Times New Roman"/>
                          <a:cs typeface="Times New Roman"/>
                        </a:rPr>
                        <a:t>Major Minerals Present</a:t>
                      </a:r>
                      <a:endParaRPr lang="en-US" sz="2000" dirty="0">
                        <a:latin typeface="Times New Roman"/>
                        <a:ea typeface="Times New Roman"/>
                        <a:cs typeface="Times New Roman"/>
                      </a:endParaRPr>
                    </a:p>
                  </a:txBody>
                  <a:tcPr marL="68580" marR="68580" marT="0" marB="0"/>
                </a:tc>
              </a:tr>
              <a:tr h="1755680">
                <a:tc>
                  <a:txBody>
                    <a:bodyPr/>
                    <a:lstStyle/>
                    <a:p>
                      <a:r>
                        <a:rPr lang="en-CA" sz="2200" b="1" kern="1200" dirty="0" smtClean="0">
                          <a:solidFill>
                            <a:schemeClr val="tx1"/>
                          </a:solidFill>
                          <a:latin typeface="+mj-lt"/>
                          <a:ea typeface="+mn-ea"/>
                          <a:cs typeface="+mn-cs"/>
                        </a:rPr>
                        <a:t>Quartz Diorite (</a:t>
                      </a:r>
                      <a:r>
                        <a:rPr lang="en-CA" sz="2200" b="1" kern="1200" dirty="0" err="1" smtClean="0">
                          <a:solidFill>
                            <a:schemeClr val="tx1"/>
                          </a:solidFill>
                          <a:latin typeface="+mj-lt"/>
                          <a:ea typeface="+mn-ea"/>
                          <a:cs typeface="+mn-cs"/>
                        </a:rPr>
                        <a:t>Tonalite</a:t>
                      </a:r>
                      <a:r>
                        <a:rPr lang="en-CA" sz="2200" b="1" kern="1200" dirty="0" smtClean="0">
                          <a:solidFill>
                            <a:schemeClr val="tx1"/>
                          </a:solidFill>
                          <a:latin typeface="+mj-lt"/>
                          <a:ea typeface="+mn-ea"/>
                          <a:cs typeface="+mn-cs"/>
                        </a:rPr>
                        <a:t>)</a:t>
                      </a:r>
                      <a:endParaRPr lang="en-US" sz="2200" dirty="0">
                        <a:latin typeface="+mj-lt"/>
                      </a:endParaRPr>
                    </a:p>
                  </a:txBody>
                  <a:tcPr/>
                </a:tc>
                <a:tc>
                  <a:txBody>
                    <a:bodyPr/>
                    <a:lstStyle/>
                    <a:p>
                      <a:r>
                        <a:rPr lang="en-CA" sz="2200" kern="1200" dirty="0" smtClean="0">
                          <a:solidFill>
                            <a:schemeClr val="tx1"/>
                          </a:solidFill>
                          <a:latin typeface="+mj-lt"/>
                          <a:ea typeface="+mn-ea"/>
                          <a:cs typeface="+mn-cs"/>
                        </a:rPr>
                        <a:t>Medium, similar proportions of light and dark minerals </a:t>
                      </a:r>
                      <a:endParaRPr lang="en-US" sz="2200" dirty="0">
                        <a:latin typeface="+mj-lt"/>
                      </a:endParaRPr>
                    </a:p>
                  </a:txBody>
                  <a:tcPr/>
                </a:tc>
                <a:tc>
                  <a:txBody>
                    <a:bodyPr/>
                    <a:lstStyle/>
                    <a:p>
                      <a:r>
                        <a:rPr lang="en-CA" sz="2000" b="1" kern="1200" dirty="0" smtClean="0">
                          <a:solidFill>
                            <a:schemeClr val="tx1"/>
                          </a:solidFill>
                          <a:latin typeface="+mj-lt"/>
                          <a:ea typeface="+mn-ea"/>
                          <a:cs typeface="+mn-cs"/>
                        </a:rPr>
                        <a:t>Light</a:t>
                      </a:r>
                      <a:r>
                        <a:rPr lang="en-CA" sz="2000" kern="1200" dirty="0" smtClean="0">
                          <a:solidFill>
                            <a:schemeClr val="tx1"/>
                          </a:solidFill>
                          <a:latin typeface="+mj-lt"/>
                          <a:ea typeface="+mn-ea"/>
                          <a:cs typeface="+mn-cs"/>
                        </a:rPr>
                        <a:t> minerals, mostly </a:t>
                      </a:r>
                      <a:r>
                        <a:rPr lang="en-CA" sz="2000" kern="1200" dirty="0" err="1" smtClean="0">
                          <a:solidFill>
                            <a:schemeClr val="tx1"/>
                          </a:solidFill>
                          <a:latin typeface="+mj-lt"/>
                          <a:ea typeface="+mn-ea"/>
                          <a:cs typeface="+mn-cs"/>
                        </a:rPr>
                        <a:t>albite</a:t>
                      </a:r>
                      <a:r>
                        <a:rPr lang="en-CA" sz="2000" kern="1200" dirty="0" smtClean="0">
                          <a:solidFill>
                            <a:schemeClr val="tx1"/>
                          </a:solidFill>
                          <a:latin typeface="+mj-lt"/>
                          <a:ea typeface="+mn-ea"/>
                          <a:cs typeface="+mn-cs"/>
                        </a:rPr>
                        <a:t> (Na) feldspars with </a:t>
                      </a:r>
                      <a:r>
                        <a:rPr lang="en-CA" sz="2000" b="1" kern="1200" dirty="0" smtClean="0">
                          <a:solidFill>
                            <a:schemeClr val="tx1"/>
                          </a:solidFill>
                          <a:latin typeface="+mj-lt"/>
                          <a:ea typeface="+mn-ea"/>
                          <a:cs typeface="+mn-cs"/>
                        </a:rPr>
                        <a:t>some</a:t>
                      </a:r>
                      <a:r>
                        <a:rPr lang="en-CA" sz="2000" kern="1200" dirty="0" smtClean="0">
                          <a:solidFill>
                            <a:schemeClr val="tx1"/>
                          </a:solidFill>
                          <a:latin typeface="+mj-lt"/>
                          <a:ea typeface="+mn-ea"/>
                          <a:cs typeface="+mn-cs"/>
                        </a:rPr>
                        <a:t> quartz and plagioclase feldspar. Dark minerals are hornblende or </a:t>
                      </a:r>
                      <a:r>
                        <a:rPr lang="en-CA" sz="2000" kern="1200" dirty="0" err="1" smtClean="0">
                          <a:solidFill>
                            <a:schemeClr val="tx1"/>
                          </a:solidFill>
                          <a:latin typeface="+mj-lt"/>
                          <a:ea typeface="+mn-ea"/>
                          <a:cs typeface="+mn-cs"/>
                        </a:rPr>
                        <a:t>biotite</a:t>
                      </a:r>
                      <a:r>
                        <a:rPr lang="en-CA" sz="2000" kern="1200" dirty="0" smtClean="0">
                          <a:solidFill>
                            <a:schemeClr val="tx1"/>
                          </a:solidFill>
                          <a:latin typeface="+mj-lt"/>
                          <a:ea typeface="+mn-ea"/>
                          <a:cs typeface="+mn-cs"/>
                        </a:rPr>
                        <a:t>. </a:t>
                      </a:r>
                      <a:endParaRPr lang="en-US" sz="2000" dirty="0">
                        <a:latin typeface="+mj-lt"/>
                      </a:endParaRPr>
                    </a:p>
                  </a:txBody>
                  <a:tcPr/>
                </a:tc>
              </a:tr>
              <a:tr h="1152128">
                <a:tc>
                  <a:txBody>
                    <a:bodyPr/>
                    <a:lstStyle/>
                    <a:p>
                      <a:pPr>
                        <a:spcAft>
                          <a:spcPts val="0"/>
                        </a:spcAft>
                      </a:pPr>
                      <a:r>
                        <a:rPr lang="en-CA" sz="2200" b="1" dirty="0">
                          <a:latin typeface="+mj-lt"/>
                          <a:ea typeface="Times New Roman"/>
                          <a:cs typeface="Times New Roman"/>
                        </a:rPr>
                        <a:t>Diorite</a:t>
                      </a:r>
                      <a:endParaRPr lang="en-US" sz="2200" dirty="0">
                        <a:latin typeface="+mj-lt"/>
                        <a:ea typeface="Times New Roman"/>
                        <a:cs typeface="Times New Roman"/>
                      </a:endParaRPr>
                    </a:p>
                  </a:txBody>
                  <a:tcPr marL="68580" marR="68580" marT="0" marB="0"/>
                </a:tc>
                <a:tc>
                  <a:txBody>
                    <a:bodyPr/>
                    <a:lstStyle/>
                    <a:p>
                      <a:pPr>
                        <a:spcAft>
                          <a:spcPts val="0"/>
                        </a:spcAft>
                      </a:pPr>
                      <a:r>
                        <a:rPr lang="en-CA" sz="2200" dirty="0">
                          <a:latin typeface="+mj-lt"/>
                          <a:ea typeface="Times New Roman"/>
                          <a:cs typeface="Times New Roman"/>
                        </a:rPr>
                        <a:t>Medium to dark, more dark minerals</a:t>
                      </a:r>
                      <a:endParaRPr lang="en-US" sz="2200" dirty="0">
                        <a:latin typeface="+mj-lt"/>
                        <a:ea typeface="Times New Roman"/>
                        <a:cs typeface="Times New Roman"/>
                      </a:endParaRPr>
                    </a:p>
                  </a:txBody>
                  <a:tcPr marL="68580" marR="68580" marT="0" marB="0"/>
                </a:tc>
                <a:tc>
                  <a:txBody>
                    <a:bodyPr/>
                    <a:lstStyle/>
                    <a:p>
                      <a:pPr>
                        <a:lnSpc>
                          <a:spcPts val="1500"/>
                        </a:lnSpc>
                        <a:spcAft>
                          <a:spcPts val="1200"/>
                        </a:spcAft>
                      </a:pPr>
                      <a:r>
                        <a:rPr lang="en-CA" sz="2000" b="1" dirty="0">
                          <a:latin typeface="+mj-lt"/>
                        </a:rPr>
                        <a:t>Feldspars</a:t>
                      </a:r>
                      <a:r>
                        <a:rPr lang="en-CA" sz="2000" dirty="0">
                          <a:latin typeface="+mj-lt"/>
                        </a:rPr>
                        <a:t>, mostly grey Ca plagioclase. Dark minerals commonly hornblende, </a:t>
                      </a:r>
                      <a:r>
                        <a:rPr lang="en-CA" sz="2000" b="1" dirty="0">
                          <a:latin typeface="+mj-lt"/>
                        </a:rPr>
                        <a:t>some</a:t>
                      </a:r>
                      <a:r>
                        <a:rPr lang="en-CA" sz="2000" dirty="0">
                          <a:latin typeface="+mj-lt"/>
                        </a:rPr>
                        <a:t> pyroxene. </a:t>
                      </a:r>
                      <a:endParaRPr lang="en-US" sz="2000" dirty="0">
                        <a:latin typeface="+mj-lt"/>
                      </a:endParaRPr>
                    </a:p>
                  </a:txBody>
                  <a:tcPr marL="68580" marR="68580" marT="0" marB="0"/>
                </a:tc>
              </a:tr>
              <a:tr h="936104">
                <a:tc>
                  <a:txBody>
                    <a:bodyPr/>
                    <a:lstStyle/>
                    <a:p>
                      <a:pPr>
                        <a:spcAft>
                          <a:spcPts val="0"/>
                        </a:spcAft>
                      </a:pPr>
                      <a:r>
                        <a:rPr lang="en-CA" sz="2200" b="1" dirty="0" err="1">
                          <a:latin typeface="+mj-lt"/>
                          <a:ea typeface="Times New Roman"/>
                          <a:cs typeface="Times New Roman"/>
                        </a:rPr>
                        <a:t>Gabbro</a:t>
                      </a:r>
                      <a:endParaRPr lang="en-US" sz="2200" dirty="0">
                        <a:latin typeface="+mj-lt"/>
                        <a:ea typeface="Times New Roman"/>
                        <a:cs typeface="Times New Roman"/>
                      </a:endParaRPr>
                    </a:p>
                  </a:txBody>
                  <a:tcPr marL="68580" marR="68580" marT="0" marB="0"/>
                </a:tc>
                <a:tc>
                  <a:txBody>
                    <a:bodyPr/>
                    <a:lstStyle/>
                    <a:p>
                      <a:pPr>
                        <a:spcAft>
                          <a:spcPts val="0"/>
                        </a:spcAft>
                      </a:pPr>
                      <a:r>
                        <a:rPr lang="en-CA" sz="2200" dirty="0">
                          <a:latin typeface="+mj-lt"/>
                          <a:ea typeface="Times New Roman"/>
                          <a:cs typeface="Times New Roman"/>
                        </a:rPr>
                        <a:t>Dark grey to black</a:t>
                      </a:r>
                      <a:endParaRPr lang="en-US" sz="2200" dirty="0">
                        <a:latin typeface="+mj-lt"/>
                        <a:ea typeface="Times New Roman"/>
                        <a:cs typeface="Times New Roman"/>
                      </a:endParaRPr>
                    </a:p>
                  </a:txBody>
                  <a:tcPr marL="68580" marR="68580" marT="0" marB="0"/>
                </a:tc>
                <a:tc>
                  <a:txBody>
                    <a:bodyPr/>
                    <a:lstStyle/>
                    <a:p>
                      <a:pPr>
                        <a:lnSpc>
                          <a:spcPts val="1500"/>
                        </a:lnSpc>
                        <a:spcAft>
                          <a:spcPts val="1200"/>
                        </a:spcAft>
                      </a:pPr>
                      <a:r>
                        <a:rPr lang="en-US" sz="2000" b="1" dirty="0">
                          <a:latin typeface="+mj-lt"/>
                        </a:rPr>
                        <a:t>Mostly</a:t>
                      </a:r>
                      <a:r>
                        <a:rPr lang="en-US" sz="2000" dirty="0">
                          <a:latin typeface="+mj-lt"/>
                        </a:rPr>
                        <a:t> dark magnesium and iron minerals, </a:t>
                      </a:r>
                      <a:r>
                        <a:rPr lang="en-US" sz="2000" b="1" dirty="0">
                          <a:latin typeface="+mj-lt"/>
                        </a:rPr>
                        <a:t>no</a:t>
                      </a:r>
                      <a:r>
                        <a:rPr lang="en-US" sz="2000" dirty="0">
                          <a:latin typeface="+mj-lt"/>
                        </a:rPr>
                        <a:t> quartz and some calcium feldspar (</a:t>
                      </a:r>
                      <a:r>
                        <a:rPr lang="en-US" sz="2000" dirty="0" err="1">
                          <a:latin typeface="+mj-lt"/>
                        </a:rPr>
                        <a:t>mafic</a:t>
                      </a:r>
                      <a:r>
                        <a:rPr lang="en-US" sz="2000" dirty="0">
                          <a:latin typeface="+mj-lt"/>
                        </a:rPr>
                        <a:t>). </a:t>
                      </a:r>
                    </a:p>
                  </a:txBody>
                  <a:tcPr marL="68580" marR="68580" marT="0" marB="0"/>
                </a:tc>
              </a:tr>
              <a:tr h="831288">
                <a:tc>
                  <a:txBody>
                    <a:bodyPr/>
                    <a:lstStyle/>
                    <a:p>
                      <a:pPr>
                        <a:spcAft>
                          <a:spcPts val="0"/>
                        </a:spcAft>
                      </a:pPr>
                      <a:r>
                        <a:rPr lang="en-CA" sz="2200" b="1" dirty="0" err="1">
                          <a:latin typeface="+mj-lt"/>
                          <a:ea typeface="Times New Roman"/>
                          <a:cs typeface="Times New Roman"/>
                        </a:rPr>
                        <a:t>Peridotite</a:t>
                      </a:r>
                      <a:endParaRPr lang="en-US" sz="2200" dirty="0">
                        <a:latin typeface="+mj-lt"/>
                        <a:ea typeface="Times New Roman"/>
                        <a:cs typeface="Times New Roman"/>
                      </a:endParaRPr>
                    </a:p>
                  </a:txBody>
                  <a:tcPr marL="68580" marR="68580" marT="0" marB="0"/>
                </a:tc>
                <a:tc>
                  <a:txBody>
                    <a:bodyPr/>
                    <a:lstStyle/>
                    <a:p>
                      <a:pPr>
                        <a:spcAft>
                          <a:spcPts val="0"/>
                        </a:spcAft>
                      </a:pPr>
                      <a:r>
                        <a:rPr lang="en-CA" sz="2200">
                          <a:latin typeface="+mj-lt"/>
                          <a:ea typeface="Times New Roman"/>
                          <a:cs typeface="Times New Roman"/>
                        </a:rPr>
                        <a:t>Dark Black</a:t>
                      </a:r>
                      <a:endParaRPr lang="en-US" sz="2200">
                        <a:latin typeface="+mj-lt"/>
                        <a:ea typeface="Times New Roman"/>
                        <a:cs typeface="Times New Roman"/>
                      </a:endParaRPr>
                    </a:p>
                  </a:txBody>
                  <a:tcPr marL="68580" marR="68580" marT="0" marB="0"/>
                </a:tc>
                <a:tc>
                  <a:txBody>
                    <a:bodyPr/>
                    <a:lstStyle/>
                    <a:p>
                      <a:pPr>
                        <a:lnSpc>
                          <a:spcPts val="1500"/>
                        </a:lnSpc>
                        <a:spcAft>
                          <a:spcPts val="1200"/>
                        </a:spcAft>
                      </a:pPr>
                      <a:r>
                        <a:rPr lang="en-US" sz="2000" b="1" dirty="0">
                          <a:latin typeface="+mj-lt"/>
                        </a:rPr>
                        <a:t>Mostly</a:t>
                      </a:r>
                      <a:r>
                        <a:rPr lang="en-US" sz="2000" dirty="0">
                          <a:latin typeface="+mj-lt"/>
                        </a:rPr>
                        <a:t> pyroxene and olivine with a </a:t>
                      </a:r>
                      <a:r>
                        <a:rPr lang="en-US" sz="2000" b="1" dirty="0">
                          <a:latin typeface="+mj-lt"/>
                        </a:rPr>
                        <a:t>little</a:t>
                      </a:r>
                      <a:r>
                        <a:rPr lang="en-US" sz="2000" dirty="0">
                          <a:latin typeface="+mj-lt"/>
                        </a:rPr>
                        <a:t> calcium plagioclase (</a:t>
                      </a:r>
                      <a:r>
                        <a:rPr lang="en-US" sz="2000" dirty="0" err="1">
                          <a:latin typeface="+mj-lt"/>
                        </a:rPr>
                        <a:t>ultramafic</a:t>
                      </a:r>
                      <a:r>
                        <a:rPr lang="en-US" sz="2000" dirty="0">
                          <a:latin typeface="+mj-lt"/>
                        </a:rPr>
                        <a:t>). </a:t>
                      </a:r>
                    </a:p>
                  </a:txBody>
                  <a:tcPr marL="68580" marR="68580" marT="0" marB="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Names</a:t>
            </a:r>
            <a:endParaRPr lang="en-US" dirty="0"/>
          </a:p>
        </p:txBody>
      </p:sp>
      <p:graphicFrame>
        <p:nvGraphicFramePr>
          <p:cNvPr id="4" name="Content Placeholder 3"/>
          <p:cNvGraphicFramePr>
            <a:graphicFrameLocks noGrp="1"/>
          </p:cNvGraphicFramePr>
          <p:nvPr>
            <p:ph idx="1"/>
          </p:nvPr>
        </p:nvGraphicFramePr>
        <p:xfrm>
          <a:off x="457200" y="1600200"/>
          <a:ext cx="8229600" cy="2753360"/>
        </p:xfrm>
        <a:graphic>
          <a:graphicData uri="http://schemas.openxmlformats.org/drawingml/2006/table">
            <a:tbl>
              <a:tblPr firstRow="1" bandRow="1">
                <a:tableStyleId>{3B4B98B0-60AC-42C2-AFA5-B58CD77FA1E5}</a:tableStyleId>
              </a:tblPr>
              <a:tblGrid>
                <a:gridCol w="2057400"/>
                <a:gridCol w="2201416"/>
                <a:gridCol w="1913384"/>
                <a:gridCol w="2057400"/>
              </a:tblGrid>
              <a:tr h="370840">
                <a:tc>
                  <a:txBody>
                    <a:bodyPr/>
                    <a:lstStyle/>
                    <a:p>
                      <a:pPr>
                        <a:spcAft>
                          <a:spcPts val="0"/>
                        </a:spcAft>
                      </a:pPr>
                      <a:r>
                        <a:rPr lang="en-CA" sz="2200" dirty="0"/>
                        <a:t>Volcanic Rock</a:t>
                      </a:r>
                      <a:endParaRPr lang="en-US" sz="2200" dirty="0">
                        <a:latin typeface="Times New Roman"/>
                        <a:ea typeface="Times New Roman"/>
                        <a:cs typeface="Times New Roman"/>
                      </a:endParaRPr>
                    </a:p>
                  </a:txBody>
                  <a:tcPr marL="68580" marR="68580" marT="0" marB="0"/>
                </a:tc>
                <a:tc>
                  <a:txBody>
                    <a:bodyPr/>
                    <a:lstStyle/>
                    <a:p>
                      <a:pPr>
                        <a:spcAft>
                          <a:spcPts val="0"/>
                        </a:spcAft>
                      </a:pPr>
                      <a:r>
                        <a:rPr lang="en-CA" sz="2200" dirty="0"/>
                        <a:t>Overall Colour</a:t>
                      </a:r>
                      <a:endParaRPr lang="en-US" sz="2200" dirty="0">
                        <a:latin typeface="Times New Roman"/>
                        <a:ea typeface="Times New Roman"/>
                        <a:cs typeface="Times New Roman"/>
                      </a:endParaRPr>
                    </a:p>
                  </a:txBody>
                  <a:tcPr marL="68580" marR="68580" marT="0" marB="0"/>
                </a:tc>
                <a:tc>
                  <a:txBody>
                    <a:bodyPr/>
                    <a:lstStyle/>
                    <a:p>
                      <a:pPr algn="ctr">
                        <a:spcAft>
                          <a:spcPts val="0"/>
                        </a:spcAft>
                      </a:pPr>
                      <a:r>
                        <a:rPr lang="en-CA" sz="2200"/>
                        <a:t>SiO</a:t>
                      </a:r>
                      <a:r>
                        <a:rPr lang="en-CA" sz="2200" baseline="-25000"/>
                        <a:t>2</a:t>
                      </a:r>
                      <a:endParaRPr lang="en-US" sz="2200">
                        <a:latin typeface="Times New Roman"/>
                        <a:ea typeface="Times New Roman"/>
                        <a:cs typeface="Times New Roman"/>
                      </a:endParaRPr>
                    </a:p>
                  </a:txBody>
                  <a:tcPr marL="68580" marR="68580" marT="0" marB="0"/>
                </a:tc>
                <a:tc>
                  <a:txBody>
                    <a:bodyPr/>
                    <a:lstStyle/>
                    <a:p>
                      <a:pPr algn="ctr">
                        <a:spcAft>
                          <a:spcPts val="0"/>
                        </a:spcAft>
                      </a:pPr>
                      <a:r>
                        <a:rPr lang="en-CA" sz="2200"/>
                        <a:t>Viscosity</a:t>
                      </a:r>
                      <a:endParaRPr lang="en-US" sz="2200">
                        <a:latin typeface="Times New Roman"/>
                        <a:ea typeface="Times New Roman"/>
                        <a:cs typeface="Times New Roman"/>
                      </a:endParaRPr>
                    </a:p>
                  </a:txBody>
                  <a:tcPr marL="68580" marR="68580" marT="0" marB="0"/>
                </a:tc>
              </a:tr>
              <a:tr h="370840">
                <a:tc>
                  <a:txBody>
                    <a:bodyPr/>
                    <a:lstStyle/>
                    <a:p>
                      <a:pPr>
                        <a:spcAft>
                          <a:spcPts val="0"/>
                        </a:spcAft>
                      </a:pPr>
                      <a:r>
                        <a:rPr lang="en-CA" sz="2200" dirty="0" err="1"/>
                        <a:t>Rhyolite</a:t>
                      </a:r>
                      <a:endParaRPr lang="en-US" sz="2200" dirty="0">
                        <a:latin typeface="Times New Roman"/>
                        <a:ea typeface="Times New Roman"/>
                        <a:cs typeface="Times New Roman"/>
                      </a:endParaRPr>
                    </a:p>
                  </a:txBody>
                  <a:tcPr marL="68580" marR="68580" marT="0" marB="0"/>
                </a:tc>
                <a:tc>
                  <a:txBody>
                    <a:bodyPr/>
                    <a:lstStyle/>
                    <a:p>
                      <a:pPr>
                        <a:spcAft>
                          <a:spcPts val="0"/>
                        </a:spcAft>
                      </a:pPr>
                      <a:r>
                        <a:rPr lang="en-CA" sz="2200" dirty="0"/>
                        <a:t>Light – pale grey, cream</a:t>
                      </a:r>
                      <a:endParaRPr lang="en-US" sz="2200" dirty="0">
                        <a:latin typeface="Times New Roman"/>
                        <a:ea typeface="Times New Roman"/>
                        <a:cs typeface="Times New Roman"/>
                      </a:endParaRPr>
                    </a:p>
                  </a:txBody>
                  <a:tcPr marL="68580" marR="68580" marT="0" marB="0"/>
                </a:tc>
                <a:tc>
                  <a:txBody>
                    <a:bodyPr/>
                    <a:lstStyle/>
                    <a:p>
                      <a:pPr algn="ctr">
                        <a:spcAft>
                          <a:spcPts val="0"/>
                        </a:spcAft>
                      </a:pPr>
                      <a:r>
                        <a:rPr lang="en-CA" sz="2200"/>
                        <a:t>High</a:t>
                      </a:r>
                      <a:endParaRPr lang="en-US" sz="2200">
                        <a:latin typeface="Times New Roman"/>
                        <a:ea typeface="Times New Roman"/>
                        <a:cs typeface="Times New Roman"/>
                      </a:endParaRPr>
                    </a:p>
                  </a:txBody>
                  <a:tcPr marL="68580" marR="68580" marT="0" marB="0"/>
                </a:tc>
                <a:tc>
                  <a:txBody>
                    <a:bodyPr/>
                    <a:lstStyle/>
                    <a:p>
                      <a:pPr algn="ctr">
                        <a:spcAft>
                          <a:spcPts val="0"/>
                        </a:spcAft>
                      </a:pPr>
                      <a:r>
                        <a:rPr lang="en-CA" sz="2200"/>
                        <a:t>High</a:t>
                      </a:r>
                      <a:endParaRPr lang="en-US" sz="2200">
                        <a:latin typeface="Times New Roman"/>
                        <a:ea typeface="Times New Roman"/>
                        <a:cs typeface="Times New Roman"/>
                      </a:endParaRPr>
                    </a:p>
                  </a:txBody>
                  <a:tcPr marL="68580" marR="68580" marT="0" marB="0"/>
                </a:tc>
              </a:tr>
              <a:tr h="370840">
                <a:tc>
                  <a:txBody>
                    <a:bodyPr/>
                    <a:lstStyle/>
                    <a:p>
                      <a:pPr>
                        <a:spcAft>
                          <a:spcPts val="0"/>
                        </a:spcAft>
                      </a:pPr>
                      <a:r>
                        <a:rPr lang="en-CA" sz="2200"/>
                        <a:t>Dacite</a:t>
                      </a:r>
                      <a:endParaRPr lang="en-US" sz="2200">
                        <a:latin typeface="Times New Roman"/>
                        <a:ea typeface="Times New Roman"/>
                        <a:cs typeface="Times New Roman"/>
                      </a:endParaRPr>
                    </a:p>
                  </a:txBody>
                  <a:tcPr marL="68580" marR="68580" marT="0" marB="0"/>
                </a:tc>
                <a:tc>
                  <a:txBody>
                    <a:bodyPr/>
                    <a:lstStyle/>
                    <a:p>
                      <a:pPr>
                        <a:spcAft>
                          <a:spcPts val="0"/>
                        </a:spcAft>
                      </a:pPr>
                      <a:r>
                        <a:rPr lang="en-CA" sz="2200" dirty="0"/>
                        <a:t>Greenish grey, grey</a:t>
                      </a:r>
                      <a:endParaRPr lang="en-US" sz="2200" dirty="0">
                        <a:latin typeface="Times New Roman"/>
                        <a:ea typeface="Times New Roman"/>
                        <a:cs typeface="Times New Roman"/>
                      </a:endParaRPr>
                    </a:p>
                  </a:txBody>
                  <a:tcPr marL="68580" marR="68580" marT="0" marB="0"/>
                </a:tc>
                <a:tc>
                  <a:txBody>
                    <a:bodyPr/>
                    <a:lstStyle/>
                    <a:p>
                      <a:pPr algn="ctr">
                        <a:spcAft>
                          <a:spcPts val="0"/>
                        </a:spcAft>
                      </a:pPr>
                      <a:r>
                        <a:rPr lang="en-CA" sz="2200"/>
                        <a:t>Medium</a:t>
                      </a:r>
                      <a:endParaRPr lang="en-US" sz="2200">
                        <a:latin typeface="Times New Roman"/>
                        <a:ea typeface="Times New Roman"/>
                        <a:cs typeface="Times New Roman"/>
                      </a:endParaRPr>
                    </a:p>
                  </a:txBody>
                  <a:tcPr marL="68580" marR="68580" marT="0" marB="0"/>
                </a:tc>
                <a:tc>
                  <a:txBody>
                    <a:bodyPr/>
                    <a:lstStyle/>
                    <a:p>
                      <a:pPr algn="ctr">
                        <a:spcAft>
                          <a:spcPts val="0"/>
                        </a:spcAft>
                      </a:pPr>
                      <a:r>
                        <a:rPr lang="en-CA" sz="2200"/>
                        <a:t>Med-High</a:t>
                      </a:r>
                      <a:endParaRPr lang="en-US" sz="2200">
                        <a:latin typeface="Times New Roman"/>
                        <a:ea typeface="Times New Roman"/>
                        <a:cs typeface="Times New Roman"/>
                      </a:endParaRPr>
                    </a:p>
                  </a:txBody>
                  <a:tcPr marL="68580" marR="68580" marT="0" marB="0"/>
                </a:tc>
              </a:tr>
              <a:tr h="370840">
                <a:tc>
                  <a:txBody>
                    <a:bodyPr/>
                    <a:lstStyle/>
                    <a:p>
                      <a:pPr>
                        <a:spcAft>
                          <a:spcPts val="0"/>
                        </a:spcAft>
                      </a:pPr>
                      <a:r>
                        <a:rPr lang="en-CA" sz="2200"/>
                        <a:t>Andesite</a:t>
                      </a:r>
                      <a:endParaRPr lang="en-US" sz="2200">
                        <a:latin typeface="Times New Roman"/>
                        <a:ea typeface="Times New Roman"/>
                        <a:cs typeface="Times New Roman"/>
                      </a:endParaRPr>
                    </a:p>
                  </a:txBody>
                  <a:tcPr marL="68580" marR="68580" marT="0" marB="0"/>
                </a:tc>
                <a:tc>
                  <a:txBody>
                    <a:bodyPr/>
                    <a:lstStyle/>
                    <a:p>
                      <a:pPr>
                        <a:spcAft>
                          <a:spcPts val="0"/>
                        </a:spcAft>
                      </a:pPr>
                      <a:r>
                        <a:rPr lang="en-CA" sz="2200" dirty="0"/>
                        <a:t>Grey, light brown</a:t>
                      </a:r>
                      <a:endParaRPr lang="en-US" sz="2200" dirty="0">
                        <a:latin typeface="Times New Roman"/>
                        <a:ea typeface="Times New Roman"/>
                        <a:cs typeface="Times New Roman"/>
                      </a:endParaRPr>
                    </a:p>
                  </a:txBody>
                  <a:tcPr marL="68580" marR="68580" marT="0" marB="0"/>
                </a:tc>
                <a:tc>
                  <a:txBody>
                    <a:bodyPr/>
                    <a:lstStyle/>
                    <a:p>
                      <a:pPr algn="ctr">
                        <a:spcAft>
                          <a:spcPts val="0"/>
                        </a:spcAft>
                      </a:pPr>
                      <a:r>
                        <a:rPr lang="en-CA" sz="2200" dirty="0"/>
                        <a:t>Medium</a:t>
                      </a:r>
                      <a:endParaRPr lang="en-US" sz="2200" dirty="0">
                        <a:latin typeface="Times New Roman"/>
                        <a:ea typeface="Times New Roman"/>
                        <a:cs typeface="Times New Roman"/>
                      </a:endParaRPr>
                    </a:p>
                  </a:txBody>
                  <a:tcPr marL="68580" marR="68580" marT="0" marB="0"/>
                </a:tc>
                <a:tc>
                  <a:txBody>
                    <a:bodyPr/>
                    <a:lstStyle/>
                    <a:p>
                      <a:pPr algn="ctr">
                        <a:spcAft>
                          <a:spcPts val="0"/>
                        </a:spcAft>
                      </a:pPr>
                      <a:r>
                        <a:rPr lang="en-CA" sz="2200"/>
                        <a:t>Med-Low</a:t>
                      </a:r>
                      <a:endParaRPr lang="en-US" sz="2200">
                        <a:latin typeface="Times New Roman"/>
                        <a:ea typeface="Times New Roman"/>
                        <a:cs typeface="Times New Roman"/>
                      </a:endParaRPr>
                    </a:p>
                  </a:txBody>
                  <a:tcPr marL="68580" marR="68580" marT="0" marB="0"/>
                </a:tc>
              </a:tr>
              <a:tr h="370840">
                <a:tc>
                  <a:txBody>
                    <a:bodyPr/>
                    <a:lstStyle/>
                    <a:p>
                      <a:pPr>
                        <a:spcAft>
                          <a:spcPts val="0"/>
                        </a:spcAft>
                      </a:pPr>
                      <a:r>
                        <a:rPr lang="en-CA" sz="2200"/>
                        <a:t>Basalt</a:t>
                      </a:r>
                      <a:endParaRPr lang="en-US" sz="2200">
                        <a:latin typeface="Times New Roman"/>
                        <a:ea typeface="Times New Roman"/>
                        <a:cs typeface="Times New Roman"/>
                      </a:endParaRPr>
                    </a:p>
                  </a:txBody>
                  <a:tcPr marL="68580" marR="68580" marT="0" marB="0"/>
                </a:tc>
                <a:tc>
                  <a:txBody>
                    <a:bodyPr/>
                    <a:lstStyle/>
                    <a:p>
                      <a:pPr>
                        <a:spcAft>
                          <a:spcPts val="0"/>
                        </a:spcAft>
                      </a:pPr>
                      <a:r>
                        <a:rPr lang="en-CA" sz="2200"/>
                        <a:t>Dark – brown, black</a:t>
                      </a:r>
                      <a:endParaRPr lang="en-US" sz="2200">
                        <a:latin typeface="Times New Roman"/>
                        <a:ea typeface="Times New Roman"/>
                        <a:cs typeface="Times New Roman"/>
                      </a:endParaRPr>
                    </a:p>
                  </a:txBody>
                  <a:tcPr marL="68580" marR="68580" marT="0" marB="0"/>
                </a:tc>
                <a:tc>
                  <a:txBody>
                    <a:bodyPr/>
                    <a:lstStyle/>
                    <a:p>
                      <a:pPr algn="ctr">
                        <a:spcAft>
                          <a:spcPts val="0"/>
                        </a:spcAft>
                      </a:pPr>
                      <a:r>
                        <a:rPr lang="en-CA" sz="2200" dirty="0"/>
                        <a:t>Low</a:t>
                      </a:r>
                      <a:endParaRPr lang="en-US" sz="2200" dirty="0">
                        <a:latin typeface="Times New Roman"/>
                        <a:ea typeface="Times New Roman"/>
                        <a:cs typeface="Times New Roman"/>
                      </a:endParaRPr>
                    </a:p>
                  </a:txBody>
                  <a:tcPr marL="68580" marR="68580" marT="0" marB="0"/>
                </a:tc>
                <a:tc>
                  <a:txBody>
                    <a:bodyPr/>
                    <a:lstStyle/>
                    <a:p>
                      <a:pPr algn="ctr">
                        <a:spcAft>
                          <a:spcPts val="0"/>
                        </a:spcAft>
                      </a:pPr>
                      <a:r>
                        <a:rPr lang="en-CA" sz="2200" dirty="0"/>
                        <a:t>Low</a:t>
                      </a:r>
                      <a:endParaRPr lang="en-US" sz="22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upload.wikimedia.org/wikipedia/commons/thumb/7/77/Qapf_diagram_plutonic_05.svg/1280px-Qapf_diagram_plutonic_05.svg.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0"/>
            <a:ext cx="6696743" cy="66247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Other Igneous </a:t>
            </a:r>
            <a:r>
              <a:rPr lang="en-CA" b="1" dirty="0" smtClean="0"/>
              <a:t>Rocks</a:t>
            </a:r>
            <a:endParaRPr lang="en-US" dirty="0"/>
          </a:p>
        </p:txBody>
      </p:sp>
      <p:sp>
        <p:nvSpPr>
          <p:cNvPr id="3" name="Content Placeholder 2"/>
          <p:cNvSpPr>
            <a:spLocks noGrp="1"/>
          </p:cNvSpPr>
          <p:nvPr>
            <p:ph idx="1"/>
          </p:nvPr>
        </p:nvSpPr>
        <p:spPr/>
        <p:txBody>
          <a:bodyPr>
            <a:normAutofit fontScale="85000" lnSpcReduction="10000"/>
          </a:bodyPr>
          <a:lstStyle/>
          <a:p>
            <a:pPr lvl="0"/>
            <a:r>
              <a:rPr lang="en-CA" u="sng" dirty="0"/>
              <a:t>Porphyry</a:t>
            </a:r>
            <a:r>
              <a:rPr lang="en-CA" dirty="0"/>
              <a:t> is a rock which has both </a:t>
            </a:r>
            <a:r>
              <a:rPr lang="en-CA" b="1" dirty="0"/>
              <a:t>large</a:t>
            </a:r>
            <a:r>
              <a:rPr lang="en-CA" dirty="0"/>
              <a:t> and </a:t>
            </a:r>
            <a:r>
              <a:rPr lang="en-CA" b="1" dirty="0"/>
              <a:t>small</a:t>
            </a:r>
            <a:r>
              <a:rPr lang="en-CA" dirty="0"/>
              <a:t> crystals.  It has a </a:t>
            </a:r>
            <a:r>
              <a:rPr lang="en-CA" b="1" dirty="0"/>
              <a:t>two stage </a:t>
            </a:r>
            <a:r>
              <a:rPr lang="en-CA" dirty="0"/>
              <a:t>cooling history: magma started out cooling slowly so large crystals form/grow (called </a:t>
            </a:r>
            <a:r>
              <a:rPr lang="en-CA" b="1" dirty="0" err="1"/>
              <a:t>phenocrysts</a:t>
            </a:r>
            <a:r>
              <a:rPr lang="en-CA" dirty="0"/>
              <a:t>).  A sudden change (like an eruption) brings magma closer to or on surface, and the remaining melt cools quickly (into a fine-grained ‘cement’ called </a:t>
            </a:r>
            <a:r>
              <a:rPr lang="en-CA" b="1" dirty="0"/>
              <a:t>groundmass</a:t>
            </a:r>
            <a:r>
              <a:rPr lang="en-CA" dirty="0"/>
              <a:t>),</a:t>
            </a:r>
            <a:endParaRPr lang="en-US" dirty="0"/>
          </a:p>
          <a:p>
            <a:endParaRPr lang="en-US" dirty="0"/>
          </a:p>
          <a:p>
            <a:pPr lvl="0"/>
            <a:r>
              <a:rPr lang="en-CA" u="sng" dirty="0"/>
              <a:t>Obsidian</a:t>
            </a:r>
            <a:r>
              <a:rPr lang="en-CA" b="1" dirty="0"/>
              <a:t> </a:t>
            </a:r>
            <a:r>
              <a:rPr lang="en-CA" dirty="0"/>
              <a:t>is very </a:t>
            </a:r>
            <a:r>
              <a:rPr lang="en-CA" b="1" dirty="0"/>
              <a:t>glassy</a:t>
            </a:r>
            <a:r>
              <a:rPr lang="en-CA" dirty="0"/>
              <a:t>. Although it is usually black in colour, it is usually </a:t>
            </a:r>
            <a:r>
              <a:rPr lang="en-CA" b="1" dirty="0" err="1"/>
              <a:t>rhyolitic</a:t>
            </a:r>
            <a:r>
              <a:rPr lang="en-CA" dirty="0"/>
              <a:t> in composition. Forms from lava with very high water content.</a:t>
            </a:r>
            <a:endParaRPr lang="en-US" u="sng"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Other Igneous Rocks</a:t>
            </a:r>
            <a:endParaRPr lang="en-US" dirty="0"/>
          </a:p>
        </p:txBody>
      </p:sp>
      <p:sp>
        <p:nvSpPr>
          <p:cNvPr id="3" name="Content Placeholder 2"/>
          <p:cNvSpPr>
            <a:spLocks noGrp="1"/>
          </p:cNvSpPr>
          <p:nvPr>
            <p:ph idx="1"/>
          </p:nvPr>
        </p:nvSpPr>
        <p:spPr>
          <a:xfrm>
            <a:off x="457200" y="1340768"/>
            <a:ext cx="8229600" cy="5328592"/>
          </a:xfrm>
        </p:spPr>
        <p:txBody>
          <a:bodyPr>
            <a:normAutofit/>
          </a:bodyPr>
          <a:lstStyle/>
          <a:p>
            <a:pPr lvl="0"/>
            <a:r>
              <a:rPr lang="en-CA" u="sng" dirty="0"/>
              <a:t>Pumice</a:t>
            </a:r>
            <a:r>
              <a:rPr lang="en-CA" dirty="0"/>
              <a:t> is a low </a:t>
            </a:r>
            <a:r>
              <a:rPr lang="en-CA" b="1" dirty="0"/>
              <a:t>density</a:t>
            </a:r>
            <a:r>
              <a:rPr lang="en-CA" dirty="0"/>
              <a:t>, frothy, </a:t>
            </a:r>
            <a:r>
              <a:rPr lang="en-CA" b="1" dirty="0"/>
              <a:t>porous</a:t>
            </a:r>
            <a:r>
              <a:rPr lang="en-CA" dirty="0"/>
              <a:t>, light-coloured rock formed from gassy </a:t>
            </a:r>
            <a:r>
              <a:rPr lang="en-CA" dirty="0" err="1"/>
              <a:t>rhyolite</a:t>
            </a:r>
            <a:r>
              <a:rPr lang="en-CA" dirty="0"/>
              <a:t>.  </a:t>
            </a:r>
            <a:endParaRPr lang="en-CA" dirty="0" smtClean="0"/>
          </a:p>
          <a:p>
            <a:pPr lvl="0"/>
            <a:r>
              <a:rPr lang="en-CA" u="sng" dirty="0" smtClean="0"/>
              <a:t>Scoria</a:t>
            </a:r>
            <a:r>
              <a:rPr lang="en-CA" dirty="0" smtClean="0"/>
              <a:t> </a:t>
            </a:r>
            <a:r>
              <a:rPr lang="en-CA" dirty="0"/>
              <a:t>forms from basalt with a </a:t>
            </a:r>
            <a:r>
              <a:rPr lang="en-CA" b="1" dirty="0"/>
              <a:t>high gas </a:t>
            </a:r>
            <a:r>
              <a:rPr lang="en-CA" dirty="0"/>
              <a:t>content, creating a very open network of </a:t>
            </a:r>
            <a:r>
              <a:rPr lang="en-CA" b="1" dirty="0"/>
              <a:t>vesicles</a:t>
            </a:r>
            <a:r>
              <a:rPr lang="en-CA" dirty="0"/>
              <a:t>. It is denser and darker than pumice.</a:t>
            </a:r>
            <a:endParaRPr lang="en-US" u="sng" dirty="0"/>
          </a:p>
          <a:p>
            <a:pPr lvl="0"/>
            <a:r>
              <a:rPr lang="en-CA" u="sng" dirty="0"/>
              <a:t>Pyroclastics</a:t>
            </a:r>
            <a:r>
              <a:rPr lang="en-CA" dirty="0"/>
              <a:t> are broken up </a:t>
            </a:r>
            <a:r>
              <a:rPr lang="en-CA" b="1" dirty="0"/>
              <a:t>angular fragments </a:t>
            </a:r>
            <a:r>
              <a:rPr lang="en-CA" dirty="0"/>
              <a:t>of igneous volcanic rock. Tuff is a rock formed from volcanic </a:t>
            </a:r>
            <a:r>
              <a:rPr lang="en-CA" b="1" dirty="0"/>
              <a:t>ash</a:t>
            </a:r>
            <a:r>
              <a:rPr lang="en-CA" dirty="0"/>
              <a:t> less than 4 mm wide. Volcanic </a:t>
            </a:r>
            <a:r>
              <a:rPr lang="en-CA" dirty="0" err="1"/>
              <a:t>breccia</a:t>
            </a:r>
            <a:r>
              <a:rPr lang="en-CA" dirty="0"/>
              <a:t> is formed from </a:t>
            </a:r>
            <a:r>
              <a:rPr lang="en-CA" b="1" dirty="0"/>
              <a:t>fragments</a:t>
            </a:r>
            <a:r>
              <a:rPr lang="en-CA" dirty="0"/>
              <a:t> greater than 4 mm wide. </a:t>
            </a:r>
            <a:r>
              <a:rPr lang="en-CA" b="1" u="sng" dirty="0"/>
              <a:t> </a:t>
            </a:r>
            <a:endParaRPr lang="en-US" u="sng"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rmAutofit fontScale="92500" lnSpcReduction="20000"/>
          </a:bodyPr>
          <a:lstStyle/>
          <a:p>
            <a:r>
              <a:rPr lang="en-CA" dirty="0"/>
              <a:t>There are three broad classes of rock:</a:t>
            </a:r>
            <a:endParaRPr lang="en-US" u="sng" dirty="0"/>
          </a:p>
          <a:p>
            <a:endParaRPr lang="en-US" u="sng" dirty="0"/>
          </a:p>
          <a:p>
            <a:pPr lvl="0"/>
            <a:r>
              <a:rPr lang="en-CA" b="1" dirty="0"/>
              <a:t>Igneous rock </a:t>
            </a:r>
            <a:r>
              <a:rPr lang="en-CA" dirty="0"/>
              <a:t>– formed when molten </a:t>
            </a:r>
            <a:r>
              <a:rPr lang="en-CA" b="1" dirty="0"/>
              <a:t>magma</a:t>
            </a:r>
            <a:r>
              <a:rPr lang="en-CA" dirty="0"/>
              <a:t> or </a:t>
            </a:r>
            <a:r>
              <a:rPr lang="en-CA" b="1" dirty="0"/>
              <a:t>lava</a:t>
            </a:r>
            <a:r>
              <a:rPr lang="en-CA" dirty="0"/>
              <a:t> cools</a:t>
            </a:r>
            <a:endParaRPr lang="en-US" u="sng" dirty="0"/>
          </a:p>
          <a:p>
            <a:pPr>
              <a:buNone/>
            </a:pPr>
            <a:r>
              <a:rPr lang="en-CA" dirty="0"/>
              <a:t> </a:t>
            </a:r>
            <a:endParaRPr lang="en-US" u="sng" dirty="0"/>
          </a:p>
          <a:p>
            <a:pPr lvl="0"/>
            <a:r>
              <a:rPr lang="en-CA" b="1" dirty="0"/>
              <a:t>Sedimentary rock </a:t>
            </a:r>
            <a:r>
              <a:rPr lang="en-CA" dirty="0"/>
              <a:t>– formed either from eroded </a:t>
            </a:r>
            <a:r>
              <a:rPr lang="en-CA" b="1" dirty="0"/>
              <a:t>sediment</a:t>
            </a:r>
            <a:r>
              <a:rPr lang="en-CA" dirty="0"/>
              <a:t> (mud, sand, gravel, etc) that is deposited and cemented together into new rock, or forms by </a:t>
            </a:r>
            <a:r>
              <a:rPr lang="en-CA" b="1" dirty="0"/>
              <a:t>precipitating</a:t>
            </a:r>
            <a:r>
              <a:rPr lang="en-CA" dirty="0"/>
              <a:t> out of solution.</a:t>
            </a:r>
            <a:endParaRPr lang="en-US" u="sng" dirty="0"/>
          </a:p>
          <a:p>
            <a:endParaRPr lang="en-US" u="sng" dirty="0"/>
          </a:p>
          <a:p>
            <a:pPr lvl="0"/>
            <a:r>
              <a:rPr lang="en-CA" b="1" dirty="0"/>
              <a:t>Metamorphic rock </a:t>
            </a:r>
            <a:r>
              <a:rPr lang="en-CA" dirty="0"/>
              <a:t>– formed when a rock experiences intense </a:t>
            </a:r>
            <a:r>
              <a:rPr lang="en-CA" b="1" dirty="0"/>
              <a:t>heat</a:t>
            </a:r>
            <a:r>
              <a:rPr lang="en-CA" dirty="0"/>
              <a:t> and </a:t>
            </a:r>
            <a:r>
              <a:rPr lang="en-CA" b="1" dirty="0"/>
              <a:t>pressure</a:t>
            </a:r>
            <a:r>
              <a:rPr lang="en-CA" dirty="0"/>
              <a:t>, altering the rock’s mineralogy and characteristics.</a:t>
            </a:r>
            <a:endParaRPr lang="en-US" u="sng"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Bowen’s Reaction Series</a:t>
            </a:r>
            <a:endParaRPr lang="en-US" dirty="0"/>
          </a:p>
        </p:txBody>
      </p:sp>
      <p:sp>
        <p:nvSpPr>
          <p:cNvPr id="3" name="Content Placeholder 2"/>
          <p:cNvSpPr>
            <a:spLocks noGrp="1"/>
          </p:cNvSpPr>
          <p:nvPr>
            <p:ph idx="1"/>
          </p:nvPr>
        </p:nvSpPr>
        <p:spPr/>
        <p:txBody>
          <a:bodyPr>
            <a:normAutofit lnSpcReduction="10000"/>
          </a:bodyPr>
          <a:lstStyle/>
          <a:p>
            <a:r>
              <a:rPr lang="en-CA" dirty="0"/>
              <a:t>Norman Bowen found that </a:t>
            </a:r>
            <a:r>
              <a:rPr lang="en-CA" b="1" dirty="0"/>
              <a:t>minerals melt (and solidify) in a particular sequence</a:t>
            </a:r>
            <a:r>
              <a:rPr lang="en-CA" dirty="0"/>
              <a:t>. </a:t>
            </a:r>
            <a:endParaRPr lang="en-US" u="sng" dirty="0"/>
          </a:p>
          <a:p>
            <a:endParaRPr lang="en-US" u="sng" dirty="0"/>
          </a:p>
          <a:p>
            <a:r>
              <a:rPr lang="en-US" dirty="0"/>
              <a:t>There are three parts to BRS: The </a:t>
            </a:r>
            <a:r>
              <a:rPr lang="en-US" b="1" dirty="0"/>
              <a:t>discontinuous</a:t>
            </a:r>
            <a:r>
              <a:rPr lang="en-US" dirty="0"/>
              <a:t> series (including olivine, pyroxene, amphibole, and </a:t>
            </a:r>
            <a:r>
              <a:rPr lang="en-US" dirty="0" err="1"/>
              <a:t>biotite</a:t>
            </a:r>
            <a:r>
              <a:rPr lang="en-US" dirty="0"/>
              <a:t>); the </a:t>
            </a:r>
            <a:r>
              <a:rPr lang="en-US" b="1" dirty="0"/>
              <a:t>continuous</a:t>
            </a:r>
            <a:r>
              <a:rPr lang="en-US" dirty="0"/>
              <a:t> plagioclase feldspar series; and the </a:t>
            </a:r>
            <a:r>
              <a:rPr lang="en-US" b="1" dirty="0"/>
              <a:t>residual</a:t>
            </a:r>
            <a:r>
              <a:rPr lang="en-US" dirty="0"/>
              <a:t> phases (including quartz, muscovite, and potassium feldspar).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Bowen’s Reaction Series</a:t>
            </a:r>
            <a:r>
              <a:rPr lang="en-US" dirty="0"/>
              <a:t/>
            </a:r>
            <a:br>
              <a:rPr lang="en-US" dirty="0"/>
            </a:b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268761"/>
            <a:ext cx="8712968" cy="5400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Continuous Series </a:t>
            </a:r>
            <a:endParaRPr lang="en-US" b="1"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r>
              <a:rPr lang="en-CA" dirty="0"/>
              <a:t>right side of Bowen’s Reaction Series</a:t>
            </a:r>
            <a:endParaRPr lang="en-US" u="sng" dirty="0"/>
          </a:p>
          <a:p>
            <a:pPr lvl="0"/>
            <a:r>
              <a:rPr lang="en-CA" dirty="0"/>
              <a:t>Ca</a:t>
            </a:r>
            <a:r>
              <a:rPr lang="en-CA" baseline="30000" dirty="0"/>
              <a:t>+2</a:t>
            </a:r>
            <a:r>
              <a:rPr lang="en-CA" dirty="0"/>
              <a:t> and Na</a:t>
            </a:r>
            <a:r>
              <a:rPr lang="en-CA" baseline="30000" dirty="0"/>
              <a:t>+ </a:t>
            </a:r>
            <a:r>
              <a:rPr lang="en-CA" dirty="0"/>
              <a:t>can </a:t>
            </a:r>
            <a:r>
              <a:rPr lang="en-CA" b="1" dirty="0"/>
              <a:t>switch places </a:t>
            </a:r>
            <a:r>
              <a:rPr lang="en-CA" dirty="0"/>
              <a:t>in the mineral plagioclase feldspar. </a:t>
            </a:r>
            <a:endParaRPr lang="en-US" u="sng" dirty="0"/>
          </a:p>
          <a:p>
            <a:pPr lvl="0"/>
            <a:r>
              <a:rPr lang="en-CA" dirty="0"/>
              <a:t>At </a:t>
            </a:r>
            <a:r>
              <a:rPr lang="en-CA" b="1" dirty="0"/>
              <a:t>high</a:t>
            </a:r>
            <a:r>
              <a:rPr lang="en-CA" dirty="0"/>
              <a:t> temperatures plagioclase only has </a:t>
            </a:r>
            <a:r>
              <a:rPr lang="en-CA" b="1" dirty="0"/>
              <a:t>Ca</a:t>
            </a:r>
            <a:r>
              <a:rPr lang="en-CA" dirty="0"/>
              <a:t>, while at low temperatures, plagioclase only has </a:t>
            </a:r>
            <a:r>
              <a:rPr lang="en-CA" b="1" dirty="0"/>
              <a:t>Na</a:t>
            </a:r>
            <a:r>
              <a:rPr lang="en-CA" dirty="0"/>
              <a:t>.</a:t>
            </a:r>
            <a:endParaRPr lang="en-US" u="sng" dirty="0"/>
          </a:p>
          <a:p>
            <a:pPr lvl="0"/>
            <a:r>
              <a:rPr lang="en-CA" dirty="0"/>
              <a:t>In between, these ions mix in a continues series from 100% Ca and 0% Na at the high end of the series to 50% Ca and 50% Na at the middle temperatures to 0%Ca and 100% Na at the lowest temperatures.</a:t>
            </a:r>
            <a:endParaRPr lang="en-US" u="sng" dirty="0"/>
          </a:p>
          <a:p>
            <a:pPr lvl="0"/>
            <a:r>
              <a:rPr lang="en-CA" dirty="0"/>
              <a:t>During this continuous reaction, the </a:t>
            </a:r>
            <a:r>
              <a:rPr lang="en-CA" b="1" dirty="0"/>
              <a:t>early</a:t>
            </a:r>
            <a:r>
              <a:rPr lang="en-CA" dirty="0"/>
              <a:t> formed plagioclase crystals </a:t>
            </a:r>
            <a:r>
              <a:rPr lang="en-CA" b="1" dirty="0"/>
              <a:t>react</a:t>
            </a:r>
            <a:r>
              <a:rPr lang="en-CA" dirty="0"/>
              <a:t> continuously with the melt to become </a:t>
            </a:r>
            <a:r>
              <a:rPr lang="en-CA" b="1" dirty="0"/>
              <a:t>enriched</a:t>
            </a:r>
            <a:r>
              <a:rPr lang="en-CA" dirty="0"/>
              <a:t> in silica and sodium and depleted in calcium. </a:t>
            </a:r>
            <a:endParaRPr lang="en-US" u="sng"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Continuous Series </a:t>
            </a:r>
            <a:br>
              <a:rPr lang="en-CA" b="1"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268761"/>
            <a:ext cx="8712968" cy="5400600"/>
          </a:xfrm>
          <a:prstGeom prst="rect">
            <a:avLst/>
          </a:prstGeom>
          <a:noFill/>
          <a:ln>
            <a:noFill/>
          </a:ln>
        </p:spPr>
      </p:pic>
      <p:sp>
        <p:nvSpPr>
          <p:cNvPr id="5" name="Oval 4"/>
          <p:cNvSpPr/>
          <p:nvPr/>
        </p:nvSpPr>
        <p:spPr>
          <a:xfrm rot="1995514">
            <a:off x="3695860" y="912478"/>
            <a:ext cx="3168352" cy="352839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Discontinuous Series </a:t>
            </a:r>
            <a:endParaRPr lang="en-US" b="1" dirty="0"/>
          </a:p>
        </p:txBody>
      </p:sp>
      <p:sp>
        <p:nvSpPr>
          <p:cNvPr id="3" name="Content Placeholder 2"/>
          <p:cNvSpPr>
            <a:spLocks noGrp="1"/>
          </p:cNvSpPr>
          <p:nvPr>
            <p:ph idx="1"/>
          </p:nvPr>
        </p:nvSpPr>
        <p:spPr/>
        <p:txBody>
          <a:bodyPr>
            <a:normAutofit fontScale="92500" lnSpcReduction="10000"/>
          </a:bodyPr>
          <a:lstStyle/>
          <a:p>
            <a:pPr lvl="0"/>
            <a:r>
              <a:rPr lang="en-CA" dirty="0"/>
              <a:t>On the left side of the reaction series are a group of </a:t>
            </a:r>
            <a:r>
              <a:rPr lang="en-CA" dirty="0" err="1"/>
              <a:t>mafic</a:t>
            </a:r>
            <a:r>
              <a:rPr lang="en-CA" dirty="0"/>
              <a:t> (or iron-magnesium-rich) minerals - olivine, pyroxene, amphibole and </a:t>
            </a:r>
            <a:r>
              <a:rPr lang="en-CA" dirty="0" err="1"/>
              <a:t>biotite</a:t>
            </a:r>
            <a:endParaRPr lang="en-US" u="sng" dirty="0"/>
          </a:p>
          <a:p>
            <a:pPr lvl="0"/>
            <a:r>
              <a:rPr lang="en-CA" dirty="0" smtClean="0"/>
              <a:t>In igneous magmas, if there is enough </a:t>
            </a:r>
            <a:r>
              <a:rPr lang="en-CA" b="1" dirty="0" smtClean="0"/>
              <a:t>silica </a:t>
            </a:r>
            <a:r>
              <a:rPr lang="en-CA" dirty="0" smtClean="0"/>
              <a:t>in the melt, each mineral will change to the next mineral lower in the series as the temperature drops.</a:t>
            </a:r>
            <a:endParaRPr lang="en-US" u="sng" dirty="0" smtClean="0"/>
          </a:p>
          <a:p>
            <a:pPr lvl="0"/>
            <a:r>
              <a:rPr lang="en-CA" dirty="0" smtClean="0"/>
              <a:t>For </a:t>
            </a:r>
            <a:r>
              <a:rPr lang="en-CA" dirty="0"/>
              <a:t>example, </a:t>
            </a:r>
            <a:r>
              <a:rPr lang="en-CA" b="1" dirty="0"/>
              <a:t>olivine</a:t>
            </a:r>
            <a:r>
              <a:rPr lang="en-CA" dirty="0"/>
              <a:t> is the first mineral to form.  When the temperature is low enough, all of the olivine will react with the melt to form </a:t>
            </a:r>
            <a:r>
              <a:rPr lang="en-CA" b="1" dirty="0"/>
              <a:t>pyroxene</a:t>
            </a:r>
            <a:r>
              <a:rPr lang="en-CA" dirty="0"/>
              <a:t>.  </a:t>
            </a:r>
            <a:endParaRPr lang="en-US" u="sng"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Discontinuous Series </a:t>
            </a:r>
            <a:endParaRPr lang="en-US" dirty="0"/>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pPr lvl="0"/>
            <a:r>
              <a:rPr lang="en-CA" dirty="0"/>
              <a:t>As the temperature drops, all the pyroxene will react with the melt to form </a:t>
            </a:r>
            <a:r>
              <a:rPr lang="en-CA" b="1" dirty="0"/>
              <a:t>amphibole</a:t>
            </a:r>
            <a:r>
              <a:rPr lang="en-CA" dirty="0"/>
              <a:t>; if it continues to drop, all the amphibole will react with the melt to form </a:t>
            </a:r>
            <a:r>
              <a:rPr lang="en-CA" b="1" dirty="0" err="1"/>
              <a:t>biotite</a:t>
            </a:r>
            <a:r>
              <a:rPr lang="en-CA" dirty="0"/>
              <a:t>.</a:t>
            </a:r>
            <a:endParaRPr lang="en-US" u="sng" dirty="0"/>
          </a:p>
          <a:p>
            <a:pPr lvl="0"/>
            <a:r>
              <a:rPr lang="en-CA" dirty="0"/>
              <a:t>If these minerals react to form other minerals, then how do we find these </a:t>
            </a:r>
            <a:r>
              <a:rPr lang="en-CA" dirty="0" err="1"/>
              <a:t>mafic</a:t>
            </a:r>
            <a:r>
              <a:rPr lang="en-CA" dirty="0"/>
              <a:t> minerals at the Earth’s surface?</a:t>
            </a:r>
            <a:endParaRPr lang="en-US" u="sng" dirty="0"/>
          </a:p>
          <a:p>
            <a:pPr lvl="0"/>
            <a:r>
              <a:rPr lang="en-CA" b="1" dirty="0"/>
              <a:t>All of these reactions rely on the melt containing enough silica. If there is not enough silica, the reactions will not occur. Minerals further down the series will only form if there is sufficient silica in the melt. Silica is the limiting reagent. </a:t>
            </a:r>
            <a:endParaRPr lang="en-US" b="1" u="sng"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Discontinuous Series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268761"/>
            <a:ext cx="8712968" cy="5400600"/>
          </a:xfrm>
          <a:prstGeom prst="rect">
            <a:avLst/>
          </a:prstGeom>
          <a:noFill/>
          <a:ln>
            <a:noFill/>
          </a:ln>
        </p:spPr>
      </p:pic>
      <p:sp>
        <p:nvSpPr>
          <p:cNvPr id="5" name="Oval 4"/>
          <p:cNvSpPr/>
          <p:nvPr/>
        </p:nvSpPr>
        <p:spPr>
          <a:xfrm rot="19186579">
            <a:off x="512122" y="1298534"/>
            <a:ext cx="3168352" cy="352839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Residual Phases</a:t>
            </a:r>
            <a:endParaRPr lang="en-US" b="1" dirty="0"/>
          </a:p>
        </p:txBody>
      </p:sp>
      <p:sp>
        <p:nvSpPr>
          <p:cNvPr id="3" name="Content Placeholder 2"/>
          <p:cNvSpPr>
            <a:spLocks noGrp="1"/>
          </p:cNvSpPr>
          <p:nvPr>
            <p:ph idx="1"/>
          </p:nvPr>
        </p:nvSpPr>
        <p:spPr/>
        <p:txBody>
          <a:bodyPr/>
          <a:lstStyle/>
          <a:p>
            <a:pPr lvl="0"/>
            <a:r>
              <a:rPr lang="en-US" dirty="0"/>
              <a:t>At the bottom of BRS are the </a:t>
            </a:r>
            <a:r>
              <a:rPr lang="en-US" dirty="0" err="1"/>
              <a:t>felsic</a:t>
            </a:r>
            <a:r>
              <a:rPr lang="en-US" b="1" dirty="0"/>
              <a:t> </a:t>
            </a:r>
            <a:r>
              <a:rPr lang="en-US" dirty="0"/>
              <a:t>minerals of </a:t>
            </a:r>
            <a:r>
              <a:rPr lang="en-US" b="1" dirty="0"/>
              <a:t>quartz</a:t>
            </a:r>
            <a:r>
              <a:rPr lang="en-US" dirty="0"/>
              <a:t>, </a:t>
            </a:r>
            <a:r>
              <a:rPr lang="en-US" b="1" dirty="0"/>
              <a:t>muscovite</a:t>
            </a:r>
            <a:r>
              <a:rPr lang="en-US" dirty="0"/>
              <a:t>, and </a:t>
            </a:r>
            <a:r>
              <a:rPr lang="en-US" b="1" dirty="0"/>
              <a:t>potassium feldspar</a:t>
            </a:r>
            <a:r>
              <a:rPr lang="en-US" dirty="0"/>
              <a:t>. </a:t>
            </a:r>
            <a:endParaRPr lang="en-US" u="sng" dirty="0"/>
          </a:p>
          <a:p>
            <a:pPr lvl="0"/>
            <a:r>
              <a:rPr lang="en-US" dirty="0"/>
              <a:t>These minerals have </a:t>
            </a:r>
            <a:r>
              <a:rPr lang="en-US" b="1" dirty="0"/>
              <a:t>abundant</a:t>
            </a:r>
            <a:r>
              <a:rPr lang="en-US" dirty="0"/>
              <a:t> aluminum and potassium, and higher amounts of silica than the </a:t>
            </a:r>
            <a:r>
              <a:rPr lang="en-US" dirty="0" err="1"/>
              <a:t>mafic</a:t>
            </a:r>
            <a:r>
              <a:rPr lang="en-US" dirty="0"/>
              <a:t> minerals earlier in the series. In fact, quartz is 100% silica. </a:t>
            </a:r>
            <a:endParaRPr lang="en-US" u="sn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Residual Phases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268761"/>
            <a:ext cx="8712968" cy="5400600"/>
          </a:xfrm>
          <a:prstGeom prst="rect">
            <a:avLst/>
          </a:prstGeom>
          <a:noFill/>
          <a:ln>
            <a:noFill/>
          </a:ln>
        </p:spPr>
      </p:pic>
      <p:sp>
        <p:nvSpPr>
          <p:cNvPr id="5" name="Oval 4"/>
          <p:cNvSpPr/>
          <p:nvPr/>
        </p:nvSpPr>
        <p:spPr>
          <a:xfrm rot="5400000">
            <a:off x="2663788" y="4329100"/>
            <a:ext cx="2664296" cy="2016224"/>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CA" sz="2200" b="1" u="sng" dirty="0" smtClean="0"/>
              <a:t>Not every magma goes through all steps in </a:t>
            </a:r>
            <a:r>
              <a:rPr lang="en-CA" sz="2200" b="1" u="sng" dirty="0"/>
              <a:t>B</a:t>
            </a:r>
            <a:r>
              <a:rPr lang="en-CA" sz="2200" b="1" u="sng" dirty="0" smtClean="0"/>
              <a:t>owen’s series</a:t>
            </a:r>
            <a:endParaRPr lang="en-US" b="1" u="sng" dirty="0"/>
          </a:p>
        </p:txBody>
      </p:sp>
      <p:sp>
        <p:nvSpPr>
          <p:cNvPr id="3" name="Content Placeholder 2"/>
          <p:cNvSpPr>
            <a:spLocks noGrp="1"/>
          </p:cNvSpPr>
          <p:nvPr>
            <p:ph idx="1"/>
          </p:nvPr>
        </p:nvSpPr>
        <p:spPr>
          <a:xfrm>
            <a:off x="457200" y="908720"/>
            <a:ext cx="8229600" cy="5217443"/>
          </a:xfrm>
        </p:spPr>
        <p:txBody>
          <a:bodyPr>
            <a:normAutofit fontScale="70000" lnSpcReduction="20000"/>
          </a:bodyPr>
          <a:lstStyle/>
          <a:p>
            <a:pPr lvl="0"/>
            <a:r>
              <a:rPr lang="en-CA" b="1" dirty="0"/>
              <a:t>Silica is needed for the reaction to keep going</a:t>
            </a:r>
            <a:r>
              <a:rPr lang="en-CA" dirty="0"/>
              <a:t>.</a:t>
            </a:r>
            <a:r>
              <a:rPr lang="en-CA" b="1" dirty="0"/>
              <a:t>  </a:t>
            </a:r>
            <a:r>
              <a:rPr lang="en-CA" dirty="0"/>
              <a:t>If you are crystallizing olivine and there is not enough silica to form pyroxene, then the reaction will not occur and olivine will remain.</a:t>
            </a:r>
            <a:endParaRPr lang="en-US" u="sng" dirty="0"/>
          </a:p>
          <a:p>
            <a:endParaRPr lang="en-US" u="sng" dirty="0"/>
          </a:p>
          <a:p>
            <a:pPr lvl="0"/>
            <a:r>
              <a:rPr lang="en-CA" dirty="0"/>
              <a:t>A </a:t>
            </a:r>
            <a:r>
              <a:rPr lang="en-CA" dirty="0" err="1"/>
              <a:t>mafic</a:t>
            </a:r>
            <a:r>
              <a:rPr lang="en-CA" dirty="0"/>
              <a:t> magma (rich in iron and magnesium) will completely crystallize before it reaches the lower temperature stages of the discontinuous reaction.</a:t>
            </a:r>
            <a:endParaRPr lang="en-US" u="sng" dirty="0"/>
          </a:p>
          <a:p>
            <a:endParaRPr lang="en-US" u="sng" dirty="0"/>
          </a:p>
          <a:p>
            <a:pPr lvl="0"/>
            <a:r>
              <a:rPr lang="en-CA" dirty="0"/>
              <a:t>A </a:t>
            </a:r>
            <a:r>
              <a:rPr lang="en-CA" dirty="0" err="1"/>
              <a:t>silicic</a:t>
            </a:r>
            <a:r>
              <a:rPr lang="en-CA" dirty="0"/>
              <a:t> magma is rich in silica and poor in magnesium and iron.  So, olivine and pyroxene will be reabsorbed and will be absent from the resulting rock.</a:t>
            </a:r>
            <a:endParaRPr lang="en-US" u="sng" dirty="0"/>
          </a:p>
          <a:p>
            <a:endParaRPr lang="en-US" u="sng" dirty="0"/>
          </a:p>
          <a:p>
            <a:pPr lvl="0"/>
            <a:r>
              <a:rPr lang="en-CA" dirty="0"/>
              <a:t>If you are crystallizing a mineral and the temperature drops rapidly, then the BRS will stop at that point, and further reactions will not occur. </a:t>
            </a:r>
            <a:endParaRPr lang="en-US" u="sng"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764704"/>
            <a:ext cx="6912768" cy="568863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6" name="Picture 2" descr="Plagioclase X-ray ma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550" y="1958181"/>
            <a:ext cx="7708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2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Igneous Rocks</a:t>
            </a:r>
            <a:endParaRPr lang="en-US" dirty="0"/>
          </a:p>
        </p:txBody>
      </p:sp>
      <p:sp>
        <p:nvSpPr>
          <p:cNvPr id="3" name="Content Placeholder 2"/>
          <p:cNvSpPr>
            <a:spLocks noGrp="1"/>
          </p:cNvSpPr>
          <p:nvPr>
            <p:ph idx="1"/>
          </p:nvPr>
        </p:nvSpPr>
        <p:spPr/>
        <p:txBody>
          <a:bodyPr>
            <a:normAutofit fontScale="77500" lnSpcReduction="20000"/>
          </a:bodyPr>
          <a:lstStyle/>
          <a:p>
            <a:r>
              <a:rPr lang="en-CA" b="1" i="1" dirty="0"/>
              <a:t>Melting and Crystallization</a:t>
            </a:r>
            <a:endParaRPr lang="en-US" dirty="0"/>
          </a:p>
          <a:p>
            <a:endParaRPr lang="en-US" dirty="0"/>
          </a:p>
          <a:p>
            <a:r>
              <a:rPr lang="en-CA" dirty="0"/>
              <a:t>The Igneous Family includes a wide range of rocks that can form either </a:t>
            </a:r>
            <a:r>
              <a:rPr lang="en-CA" b="1" dirty="0"/>
              <a:t>inside</a:t>
            </a:r>
            <a:r>
              <a:rPr lang="en-CA" dirty="0"/>
              <a:t> the planet or on the </a:t>
            </a:r>
            <a:r>
              <a:rPr lang="en-CA" b="1" dirty="0"/>
              <a:t>surface</a:t>
            </a:r>
            <a:r>
              <a:rPr lang="en-CA" dirty="0"/>
              <a:t>. However, at some point all igneous rocks were in a </a:t>
            </a:r>
            <a:r>
              <a:rPr lang="en-CA" i="1" dirty="0"/>
              <a:t>molten</a:t>
            </a:r>
            <a:r>
              <a:rPr lang="en-CA" dirty="0"/>
              <a:t> (melted) form. If the liquid rock is underground, it is called </a:t>
            </a:r>
            <a:r>
              <a:rPr lang="en-CA" b="1" dirty="0"/>
              <a:t>magma</a:t>
            </a:r>
            <a:r>
              <a:rPr lang="en-CA" dirty="0"/>
              <a:t>. If the liquid rock is found at the surface, it is called </a:t>
            </a:r>
            <a:r>
              <a:rPr lang="en-CA" b="1" dirty="0"/>
              <a:t>lava</a:t>
            </a:r>
            <a:r>
              <a:rPr lang="en-CA" dirty="0"/>
              <a:t>.</a:t>
            </a:r>
            <a:endParaRPr lang="en-US" dirty="0"/>
          </a:p>
          <a:p>
            <a:endParaRPr lang="en-US" dirty="0"/>
          </a:p>
          <a:p>
            <a:r>
              <a:rPr lang="en-CA" dirty="0"/>
              <a:t>In this section of the course we will study the processes of how magma forms and how it cools and crystallizes into different types of rocks. Igneous rocks compose more than </a:t>
            </a:r>
            <a:r>
              <a:rPr lang="en-CA" b="1" dirty="0"/>
              <a:t>50%</a:t>
            </a:r>
            <a:r>
              <a:rPr lang="en-CA" dirty="0"/>
              <a:t> of the Earth’s crust.</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i="1" dirty="0"/>
              <a:t> </a:t>
            </a:r>
            <a:r>
              <a:rPr lang="en-CA" b="1" dirty="0" smtClean="0"/>
              <a:t>Origin </a:t>
            </a:r>
            <a:r>
              <a:rPr lang="en-CA" b="1" dirty="0"/>
              <a:t>and Crystallization of Magma</a:t>
            </a:r>
            <a:endParaRPr lang="en-US" dirty="0"/>
          </a:p>
        </p:txBody>
      </p:sp>
      <p:sp>
        <p:nvSpPr>
          <p:cNvPr id="3" name="Content Placeholder 2"/>
          <p:cNvSpPr>
            <a:spLocks noGrp="1"/>
          </p:cNvSpPr>
          <p:nvPr>
            <p:ph idx="1"/>
          </p:nvPr>
        </p:nvSpPr>
        <p:spPr/>
        <p:txBody>
          <a:bodyPr>
            <a:normAutofit fontScale="92500" lnSpcReduction="10000"/>
          </a:bodyPr>
          <a:lstStyle/>
          <a:p>
            <a:r>
              <a:rPr lang="en-CA" dirty="0"/>
              <a:t>There is a lot of heat in the interior of the Earth. Some of this heat comes from the </a:t>
            </a:r>
            <a:r>
              <a:rPr lang="en-CA" b="1" dirty="0"/>
              <a:t>formation</a:t>
            </a:r>
            <a:r>
              <a:rPr lang="en-CA" dirty="0"/>
              <a:t> of the Earth. Some of it is also from </a:t>
            </a:r>
            <a:r>
              <a:rPr lang="en-CA" b="1" dirty="0"/>
              <a:t>radioactive decay</a:t>
            </a:r>
            <a:r>
              <a:rPr lang="en-CA" dirty="0"/>
              <a:t> of certain elements, such as </a:t>
            </a:r>
            <a:r>
              <a:rPr lang="en-CA" b="1" dirty="0"/>
              <a:t>Uranium</a:t>
            </a:r>
            <a:r>
              <a:rPr lang="en-CA" dirty="0"/>
              <a:t> and </a:t>
            </a:r>
            <a:r>
              <a:rPr lang="en-CA" b="1" dirty="0"/>
              <a:t>Thorium</a:t>
            </a:r>
            <a:r>
              <a:rPr lang="en-CA" dirty="0"/>
              <a:t>. The interior of the Earth is up to several </a:t>
            </a:r>
            <a:r>
              <a:rPr lang="en-CA" b="1" dirty="0"/>
              <a:t>thousand</a:t>
            </a:r>
            <a:r>
              <a:rPr lang="en-CA" dirty="0"/>
              <a:t> degrees Celsius. At these temperatures, most elements and compounds are above their melting point. The immense pressure in this setting, however, keeps the </a:t>
            </a:r>
            <a:r>
              <a:rPr lang="en-CA" b="1" dirty="0"/>
              <a:t>mantle</a:t>
            </a:r>
            <a:r>
              <a:rPr lang="en-CA" dirty="0"/>
              <a:t> from being a ‘true’ liquid.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Origin and Crystallization of Magma</a:t>
            </a:r>
            <a:endParaRPr lang="en-US" dirty="0"/>
          </a:p>
        </p:txBody>
      </p:sp>
      <p:sp>
        <p:nvSpPr>
          <p:cNvPr id="3" name="Content Placeholder 2"/>
          <p:cNvSpPr>
            <a:spLocks noGrp="1"/>
          </p:cNvSpPr>
          <p:nvPr>
            <p:ph idx="1"/>
          </p:nvPr>
        </p:nvSpPr>
        <p:spPr/>
        <p:txBody>
          <a:bodyPr/>
          <a:lstStyle/>
          <a:p>
            <a:r>
              <a:rPr lang="en-CA" dirty="0"/>
              <a:t>When </a:t>
            </a:r>
            <a:r>
              <a:rPr lang="en-CA" b="1" dirty="0"/>
              <a:t>weaknesses</a:t>
            </a:r>
            <a:r>
              <a:rPr lang="en-CA" dirty="0"/>
              <a:t> (cracks, faults, etc.) in the crust allow this material to get closer to the surface, the </a:t>
            </a:r>
            <a:r>
              <a:rPr lang="en-CA" b="1" dirty="0"/>
              <a:t>pressure</a:t>
            </a:r>
            <a:r>
              <a:rPr lang="en-CA" dirty="0"/>
              <a:t> becomes less extreme, and the material can change into a </a:t>
            </a:r>
            <a:r>
              <a:rPr lang="en-CA" b="1" dirty="0"/>
              <a:t>liquid</a:t>
            </a:r>
            <a:r>
              <a:rPr lang="en-CA" dirty="0"/>
              <a:t> form. This material is technically called </a:t>
            </a:r>
            <a:r>
              <a:rPr lang="en-CA" b="1" dirty="0"/>
              <a:t>melt</a:t>
            </a:r>
            <a:r>
              <a:rPr lang="en-CA" dirty="0"/>
              <a:t>, but is more commonly called </a:t>
            </a:r>
            <a:r>
              <a:rPr lang="en-CA" b="1" dirty="0"/>
              <a:t>magma</a:t>
            </a:r>
            <a:r>
              <a:rPr lang="en-CA" dirty="0"/>
              <a:t>.</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Origin and Crystallization of Magma</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8208912" cy="44644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Origin and Crystallization of Magma</a:t>
            </a:r>
            <a:endParaRPr lang="en-US" dirty="0"/>
          </a:p>
        </p:txBody>
      </p:sp>
      <p:sp>
        <p:nvSpPr>
          <p:cNvPr id="3" name="Content Placeholder 2"/>
          <p:cNvSpPr>
            <a:spLocks noGrp="1"/>
          </p:cNvSpPr>
          <p:nvPr>
            <p:ph idx="1"/>
          </p:nvPr>
        </p:nvSpPr>
        <p:spPr/>
        <p:txBody>
          <a:bodyPr/>
          <a:lstStyle/>
          <a:p>
            <a:r>
              <a:rPr lang="en-CA" dirty="0"/>
              <a:t>As the material migrates upwards heat energy is lost to the surrounding rock (</a:t>
            </a:r>
            <a:r>
              <a:rPr lang="en-CA" b="1" dirty="0"/>
              <a:t>country rock</a:t>
            </a:r>
            <a:r>
              <a:rPr lang="en-CA" dirty="0"/>
              <a:t>). As the </a:t>
            </a:r>
            <a:r>
              <a:rPr lang="en-CA" b="1" dirty="0"/>
              <a:t>temperature</a:t>
            </a:r>
            <a:r>
              <a:rPr lang="en-CA" dirty="0"/>
              <a:t> drops, in atoms will slow down and begin to interact with each other. They can react and form new compounds. These compounds will be </a:t>
            </a:r>
            <a:r>
              <a:rPr lang="en-CA" b="1" dirty="0"/>
              <a:t>nuclei</a:t>
            </a:r>
            <a:r>
              <a:rPr lang="en-CA" dirty="0"/>
              <a:t> for new mineral crystals to grow.</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3982</TotalTime>
  <Words>1798</Words>
  <Application>Microsoft Office PowerPoint</Application>
  <PresentationFormat>On-screen Show (4:3)</PresentationFormat>
  <Paragraphs>204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Igneous Petrology</vt:lpstr>
      <vt:lpstr>PowerPoint Presentation</vt:lpstr>
      <vt:lpstr>PowerPoint Presentation</vt:lpstr>
      <vt:lpstr>PowerPoint Presentation</vt:lpstr>
      <vt:lpstr>Igneous Rocks</vt:lpstr>
      <vt:lpstr> Origin and Crystallization of Magma</vt:lpstr>
      <vt:lpstr>Origin and Crystallization of Magma</vt:lpstr>
      <vt:lpstr>Origin and Crystallization of Magma</vt:lpstr>
      <vt:lpstr>Origin and Crystallization of Magma</vt:lpstr>
      <vt:lpstr>Origin and Crystallization of Magma</vt:lpstr>
      <vt:lpstr>Plutonic vs. Volcanic Rocks </vt:lpstr>
      <vt:lpstr>Plutonic vs. Volcanic Rocks </vt:lpstr>
      <vt:lpstr>Plutonic vs. Volcanic Rocks </vt:lpstr>
      <vt:lpstr>Terminology</vt:lpstr>
      <vt:lpstr>Terminology</vt:lpstr>
      <vt:lpstr>Textural Terminology</vt:lpstr>
      <vt:lpstr>Textural Terminology</vt:lpstr>
      <vt:lpstr>PowerPoint Presentation</vt:lpstr>
      <vt:lpstr>Classification</vt:lpstr>
      <vt:lpstr>Chemical Classification</vt:lpstr>
      <vt:lpstr>Physical Classification</vt:lpstr>
      <vt:lpstr>Names</vt:lpstr>
      <vt:lpstr>15</vt:lpstr>
      <vt:lpstr>Names</vt:lpstr>
      <vt:lpstr>Names</vt:lpstr>
      <vt:lpstr>Names</vt:lpstr>
      <vt:lpstr>PowerPoint Presentation</vt:lpstr>
      <vt:lpstr>Other Igneous Rocks</vt:lpstr>
      <vt:lpstr>Other Igneous Rocks</vt:lpstr>
      <vt:lpstr>Bowen’s Reaction Series</vt:lpstr>
      <vt:lpstr>Bowen’s Reaction Series </vt:lpstr>
      <vt:lpstr>Continuous Series </vt:lpstr>
      <vt:lpstr>Continuous Series  </vt:lpstr>
      <vt:lpstr>Discontinuous Series </vt:lpstr>
      <vt:lpstr>Discontinuous Series </vt:lpstr>
      <vt:lpstr>Discontinuous Series </vt:lpstr>
      <vt:lpstr>Residual Phases</vt:lpstr>
      <vt:lpstr>Residual Phases</vt:lpstr>
      <vt:lpstr>Not every magma goes through all steps in Bowen’s series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Webb</dc:creator>
  <cp:lastModifiedBy>Eric Webb</cp:lastModifiedBy>
  <cp:revision>16</cp:revision>
  <dcterms:created xsi:type="dcterms:W3CDTF">2019-09-23T02:41:07Z</dcterms:created>
  <dcterms:modified xsi:type="dcterms:W3CDTF">2019-10-07T21:12:16Z</dcterms:modified>
</cp:coreProperties>
</file>