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0" r:id="rId8"/>
    <p:sldId id="264" r:id="rId9"/>
    <p:sldId id="265" r:id="rId10"/>
    <p:sldId id="266" r:id="rId11"/>
    <p:sldId id="267" r:id="rId12"/>
    <p:sldId id="268" r:id="rId13"/>
    <p:sldId id="295" r:id="rId14"/>
    <p:sldId id="269" r:id="rId15"/>
    <p:sldId id="297" r:id="rId16"/>
    <p:sldId id="270" r:id="rId17"/>
    <p:sldId id="298" r:id="rId18"/>
    <p:sldId id="271" r:id="rId19"/>
    <p:sldId id="272" r:id="rId20"/>
    <p:sldId id="277" r:id="rId21"/>
    <p:sldId id="299" r:id="rId22"/>
    <p:sldId id="273" r:id="rId23"/>
    <p:sldId id="274" r:id="rId24"/>
    <p:sldId id="275" r:id="rId25"/>
    <p:sldId id="276" r:id="rId26"/>
    <p:sldId id="278" r:id="rId27"/>
    <p:sldId id="279" r:id="rId28"/>
    <p:sldId id="302" r:id="rId29"/>
    <p:sldId id="280" r:id="rId30"/>
    <p:sldId id="281" r:id="rId31"/>
    <p:sldId id="282" r:id="rId32"/>
    <p:sldId id="283" r:id="rId33"/>
    <p:sldId id="284" r:id="rId34"/>
    <p:sldId id="285" r:id="rId35"/>
    <p:sldId id="289" r:id="rId36"/>
    <p:sldId id="303" r:id="rId37"/>
    <p:sldId id="290" r:id="rId38"/>
    <p:sldId id="291" r:id="rId39"/>
    <p:sldId id="304" r:id="rId40"/>
    <p:sldId id="292" r:id="rId41"/>
    <p:sldId id="293" r:id="rId42"/>
    <p:sldId id="294" r:id="rId43"/>
    <p:sldId id="287" r:id="rId44"/>
    <p:sldId id="300" r:id="rId45"/>
    <p:sldId id="288" r:id="rId46"/>
    <p:sldId id="301" r:id="rId47"/>
    <p:sldId id="305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82"/>
    <p:restoredTop sz="94692"/>
  </p:normalViewPr>
  <p:slideViewPr>
    <p:cSldViewPr snapToGrid="0" snapToObjects="1">
      <p:cViewPr varScale="1">
        <p:scale>
          <a:sx n="88" d="100"/>
          <a:sy n="88" d="100"/>
        </p:scale>
        <p:origin x="216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5E889-8140-1542-B68D-4691304FA0C3}" type="datetimeFigureOut">
              <a:rPr lang="en-US" smtClean="0"/>
              <a:t>11/23/19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D0957-8A19-434C-8EC5-13A6977D7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72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5E889-8140-1542-B68D-4691304FA0C3}" type="datetimeFigureOut">
              <a:rPr lang="en-US" smtClean="0"/>
              <a:t>11/23/19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D0957-8A19-434C-8EC5-13A6977D7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932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5E889-8140-1542-B68D-4691304FA0C3}" type="datetimeFigureOut">
              <a:rPr lang="en-US" smtClean="0"/>
              <a:t>11/23/19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D0957-8A19-434C-8EC5-13A6977D7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39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5E889-8140-1542-B68D-4691304FA0C3}" type="datetimeFigureOut">
              <a:rPr lang="en-US" smtClean="0"/>
              <a:t>11/23/19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D0957-8A19-434C-8EC5-13A6977D7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442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5E889-8140-1542-B68D-4691304FA0C3}" type="datetimeFigureOut">
              <a:rPr lang="en-US" smtClean="0"/>
              <a:t>11/23/19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D0957-8A19-434C-8EC5-13A6977D7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689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5E889-8140-1542-B68D-4691304FA0C3}" type="datetimeFigureOut">
              <a:rPr lang="en-US" smtClean="0"/>
              <a:t>11/23/19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D0957-8A19-434C-8EC5-13A6977D7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300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5E889-8140-1542-B68D-4691304FA0C3}" type="datetimeFigureOut">
              <a:rPr lang="en-US" smtClean="0"/>
              <a:t>11/23/19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D0957-8A19-434C-8EC5-13A6977D7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50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5E889-8140-1542-B68D-4691304FA0C3}" type="datetimeFigureOut">
              <a:rPr lang="en-US" smtClean="0"/>
              <a:t>11/23/19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D0957-8A19-434C-8EC5-13A6977D7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934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5E889-8140-1542-B68D-4691304FA0C3}" type="datetimeFigureOut">
              <a:rPr lang="en-US" smtClean="0"/>
              <a:t>11/23/19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D0957-8A19-434C-8EC5-13A6977D7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277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5E889-8140-1542-B68D-4691304FA0C3}" type="datetimeFigureOut">
              <a:rPr lang="en-US" smtClean="0"/>
              <a:t>11/23/19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D0957-8A19-434C-8EC5-13A6977D7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631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5E889-8140-1542-B68D-4691304FA0C3}" type="datetimeFigureOut">
              <a:rPr lang="en-US" smtClean="0"/>
              <a:t>11/23/19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D0957-8A19-434C-8EC5-13A6977D7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23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26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5E889-8140-1542-B68D-4691304FA0C3}" type="datetimeFigureOut">
              <a:rPr lang="en-US" smtClean="0"/>
              <a:t>11/23/19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D0957-8A19-434C-8EC5-13A6977D7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0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tif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k0tnqPmwWvk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Plate Tectonics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329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730023" cy="1325563"/>
          </a:xfrm>
        </p:spPr>
        <p:txBody>
          <a:bodyPr/>
          <a:lstStyle/>
          <a:p>
            <a:r>
              <a:rPr lang="en-US" b="1" dirty="0"/>
              <a:t>6.2 Magnetic </a:t>
            </a:r>
            <a:r>
              <a:rPr lang="en-US" b="1"/>
              <a:t>Reversals and </a:t>
            </a:r>
            <a:r>
              <a:rPr lang="en-US" b="1" dirty="0"/>
              <a:t>Moving Continents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594045" cy="4351338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3200" dirty="0"/>
              <a:t>In the 1950s, scientists discovered a large </a:t>
            </a:r>
            <a:r>
              <a:rPr lang="en-US" sz="3200" b="1" dirty="0">
                <a:solidFill>
                  <a:srgbClr val="FF0000"/>
                </a:solidFill>
              </a:rPr>
              <a:t>ridge</a:t>
            </a:r>
            <a:r>
              <a:rPr lang="en-US" sz="3200" b="1" dirty="0"/>
              <a:t> </a:t>
            </a:r>
            <a:r>
              <a:rPr lang="en-US" sz="3200" dirty="0"/>
              <a:t>of undersea mountains running approximately North-South through the middle of the Atlantic Ocean. </a:t>
            </a:r>
          </a:p>
          <a:p>
            <a:pPr>
              <a:spcAft>
                <a:spcPts val="1200"/>
              </a:spcAft>
            </a:pPr>
            <a:r>
              <a:rPr lang="en-US" sz="3200" dirty="0"/>
              <a:t>Scientists noticed that the ridge was also the site of many undersea </a:t>
            </a:r>
            <a:r>
              <a:rPr lang="en-US" sz="3200" b="1" dirty="0">
                <a:solidFill>
                  <a:srgbClr val="FF0000"/>
                </a:solidFill>
              </a:rPr>
              <a:t>volcanoes</a:t>
            </a:r>
            <a:r>
              <a:rPr lang="en-US" sz="3200" dirty="0"/>
              <a:t> and a lot of earthquake activity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2245" y="1418690"/>
            <a:ext cx="3838265" cy="516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1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93135"/>
            <a:ext cx="6009167" cy="5283828"/>
          </a:xfrm>
        </p:spPr>
        <p:txBody>
          <a:bodyPr/>
          <a:lstStyle/>
          <a:p>
            <a:r>
              <a:rPr lang="en-US" sz="3200" dirty="0"/>
              <a:t>Evidence from remote submersibles showed that the mountains:</a:t>
            </a:r>
          </a:p>
          <a:p>
            <a:endParaRPr lang="en-US" sz="3200" dirty="0"/>
          </a:p>
          <a:p>
            <a:pPr lvl="1"/>
            <a:r>
              <a:rPr lang="en-US" sz="3200" dirty="0"/>
              <a:t>contain a </a:t>
            </a:r>
            <a:r>
              <a:rPr lang="en-US" sz="3200" b="1" dirty="0">
                <a:solidFill>
                  <a:srgbClr val="FF0000"/>
                </a:solidFill>
              </a:rPr>
              <a:t>rift</a:t>
            </a:r>
            <a:r>
              <a:rPr lang="en-US" sz="3200" dirty="0"/>
              <a:t> valley down the approximate </a:t>
            </a:r>
            <a:r>
              <a:rPr lang="en-US" sz="3200" dirty="0" err="1"/>
              <a:t>centre</a:t>
            </a:r>
            <a:r>
              <a:rPr lang="en-US" sz="3200" dirty="0"/>
              <a:t>.</a:t>
            </a:r>
          </a:p>
          <a:p>
            <a:pPr lvl="1"/>
            <a:endParaRPr lang="en-US" sz="3200" dirty="0"/>
          </a:p>
          <a:p>
            <a:pPr lvl="1"/>
            <a:r>
              <a:rPr lang="en-US" sz="3200" dirty="0"/>
              <a:t>are composed of </a:t>
            </a:r>
            <a:r>
              <a:rPr lang="en-US" sz="3200" b="1" dirty="0">
                <a:solidFill>
                  <a:srgbClr val="FF0000"/>
                </a:solidFill>
              </a:rPr>
              <a:t>pillow</a:t>
            </a:r>
            <a:r>
              <a:rPr lang="en-US" sz="3200" dirty="0"/>
              <a:t> lavas spewed from multiple vents along the rift.</a:t>
            </a:r>
          </a:p>
          <a:p>
            <a:pPr lvl="1"/>
            <a:endParaRPr lang="en-US" sz="32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4141" y="3465660"/>
            <a:ext cx="3980881" cy="27113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141" y="387054"/>
            <a:ext cx="4069022" cy="264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6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59727"/>
            <a:ext cx="5674112" cy="5017236"/>
          </a:xfrm>
        </p:spPr>
        <p:txBody>
          <a:bodyPr>
            <a:normAutofit/>
          </a:bodyPr>
          <a:lstStyle/>
          <a:p>
            <a:r>
              <a:rPr lang="en-US" sz="3200" dirty="0"/>
              <a:t>When tiny particles of </a:t>
            </a:r>
            <a:r>
              <a:rPr lang="en-US" sz="3200" b="1" dirty="0">
                <a:solidFill>
                  <a:srgbClr val="FF0000"/>
                </a:solidFill>
              </a:rPr>
              <a:t>iron</a:t>
            </a:r>
            <a:r>
              <a:rPr lang="en-US" sz="3200" dirty="0"/>
              <a:t> minerals solidify within cooling lava, they become locked into position, lining up with the Earth’s </a:t>
            </a:r>
            <a:r>
              <a:rPr lang="en-US" sz="3200" b="1" dirty="0">
                <a:solidFill>
                  <a:srgbClr val="FF0000"/>
                </a:solidFill>
              </a:rPr>
              <a:t>magnetic</a:t>
            </a:r>
            <a:r>
              <a:rPr lang="en-US" sz="3200" dirty="0"/>
              <a:t> poles.</a:t>
            </a:r>
          </a:p>
          <a:p>
            <a:pPr marL="0" indent="0">
              <a:buNone/>
            </a:pPr>
            <a:r>
              <a:rPr lang="en-US" sz="3200" dirty="0"/>
              <a:t>  </a:t>
            </a:r>
          </a:p>
          <a:p>
            <a:r>
              <a:rPr lang="en-US" sz="3200" b="1" dirty="0"/>
              <a:t>The Earth’s magnetic field is therefore recorded within igneous rocks.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312" y="611899"/>
            <a:ext cx="5290721" cy="3213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E66EA1-679A-9341-BBBF-E089459CB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6911" y="4006752"/>
            <a:ext cx="3440403" cy="263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27356"/>
            <a:ext cx="5179828" cy="2386361"/>
          </a:xfrm>
        </p:spPr>
        <p:txBody>
          <a:bodyPr>
            <a:normAutofit/>
          </a:bodyPr>
          <a:lstStyle/>
          <a:p>
            <a:r>
              <a:rPr lang="en-US" sz="3200" dirty="0"/>
              <a:t>Igneous rocks of different ages show that the earth’s </a:t>
            </a:r>
            <a:r>
              <a:rPr lang="en-US" sz="3200" b="1" dirty="0">
                <a:solidFill>
                  <a:srgbClr val="FF0000"/>
                </a:solidFill>
              </a:rPr>
              <a:t>polarity</a:t>
            </a:r>
            <a:r>
              <a:rPr lang="en-US" sz="3200" dirty="0"/>
              <a:t> has reversed many times in its history. 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867" y="689873"/>
            <a:ext cx="5131981" cy="239388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6AB3485-D0E1-9341-B09A-487DBA48ACAD}"/>
              </a:ext>
            </a:extLst>
          </p:cNvPr>
          <p:cNvSpPr txBox="1">
            <a:spLocks/>
          </p:cNvSpPr>
          <p:nvPr/>
        </p:nvSpPr>
        <p:spPr>
          <a:xfrm>
            <a:off x="3624942" y="3493037"/>
            <a:ext cx="8305801" cy="2824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sz="3200" dirty="0"/>
              <a:t>While a compass placed on the Earth’s surface today would point towards the North Magnetic Pole, in past reversals the compass needle would have pointed to the </a:t>
            </a:r>
            <a:r>
              <a:rPr lang="en-US" sz="3200" b="1" dirty="0">
                <a:solidFill>
                  <a:srgbClr val="FF0000"/>
                </a:solidFill>
              </a:rPr>
              <a:t>South</a:t>
            </a:r>
            <a:r>
              <a:rPr lang="en-US" sz="3200" dirty="0"/>
              <a:t> Pole.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02A861-84DC-B243-A82D-F667778D6C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743"/>
          <a:stretch/>
        </p:blipFill>
        <p:spPr>
          <a:xfrm>
            <a:off x="522513" y="4025365"/>
            <a:ext cx="3085950" cy="194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5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0083"/>
            <a:ext cx="10845948" cy="5383247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3200" dirty="0"/>
              <a:t>In the mid-1950s, scientists discovered that the record of the Earth's magnetic field could be observed in </a:t>
            </a:r>
            <a:r>
              <a:rPr lang="en-US" sz="3200" b="1" dirty="0">
                <a:solidFill>
                  <a:srgbClr val="FF0000"/>
                </a:solidFill>
              </a:rPr>
              <a:t>bands</a:t>
            </a:r>
            <a:r>
              <a:rPr lang="en-US" sz="3200" dirty="0"/>
              <a:t> of igneous rocks on the ocean floor.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174" y="2746829"/>
            <a:ext cx="5575374" cy="3133361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38200" y="2520176"/>
            <a:ext cx="5243623" cy="4075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pPr>
              <a:spcAft>
                <a:spcPts val="1200"/>
              </a:spcAft>
            </a:pPr>
            <a:r>
              <a:rPr lang="en-US" sz="3200" dirty="0"/>
              <a:t>The pattern of magnetic reversals was found to be remarkably </a:t>
            </a:r>
            <a:r>
              <a:rPr lang="en-US" sz="3200" b="1" dirty="0">
                <a:solidFill>
                  <a:srgbClr val="FF0000"/>
                </a:solidFill>
              </a:rPr>
              <a:t>symmetrical</a:t>
            </a:r>
            <a:r>
              <a:rPr lang="en-US" sz="3200" dirty="0"/>
              <a:t> on either side of the mid ocean ridge. </a:t>
            </a:r>
          </a:p>
        </p:txBody>
      </p:sp>
    </p:spTree>
    <p:extLst>
      <p:ext uri="{BB962C8B-B14F-4D97-AF65-F5344CB8AC3E}">
        <p14:creationId xmlns:p14="http://schemas.microsoft.com/office/powerpoint/2010/main" val="43653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838200" y="691376"/>
            <a:ext cx="6142463" cy="59043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sz="3200" dirty="0"/>
              <a:t>This phenomenon was soon reported from the Mid Atlantic Ridge south of </a:t>
            </a:r>
            <a:r>
              <a:rPr lang="en-US" sz="3200" b="1" dirty="0">
                <a:solidFill>
                  <a:srgbClr val="FF0000"/>
                </a:solidFill>
              </a:rPr>
              <a:t>Iceland</a:t>
            </a:r>
            <a:r>
              <a:rPr lang="en-US" sz="3200" dirty="0"/>
              <a:t> and then from many other ridge sites around the world.</a:t>
            </a:r>
          </a:p>
          <a:p>
            <a:endParaRPr lang="en-US" sz="3200" dirty="0"/>
          </a:p>
          <a:p>
            <a:r>
              <a:rPr lang="en-US" sz="3200" dirty="0"/>
              <a:t>This turned out to be a major key in determining that the continents are moving </a:t>
            </a:r>
            <a:r>
              <a:rPr lang="en-US" sz="3200" b="1" dirty="0">
                <a:solidFill>
                  <a:srgbClr val="FF0000"/>
                </a:solidFill>
              </a:rPr>
              <a:t>apart</a:t>
            </a:r>
            <a:r>
              <a:rPr lang="en-US" sz="32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ACB0A5-1368-8C47-98DF-1D31CE618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0663" y="276453"/>
            <a:ext cx="3541288" cy="34786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0AFAAD-BB4F-934F-865D-CD1849EFF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9210" y="3945883"/>
            <a:ext cx="4607003" cy="234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59004"/>
            <a:ext cx="10223810" cy="143404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3200" dirty="0"/>
              <a:t>These patterns of </a:t>
            </a:r>
            <a:r>
              <a:rPr lang="en-US" sz="3200" b="1" dirty="0"/>
              <a:t>magnetic reversals </a:t>
            </a:r>
            <a:r>
              <a:rPr lang="en-US" sz="3200" dirty="0"/>
              <a:t>were found in the </a:t>
            </a:r>
            <a:r>
              <a:rPr lang="en-US" sz="3200" b="1" dirty="0">
                <a:solidFill>
                  <a:srgbClr val="FF0000"/>
                </a:solidFill>
              </a:rPr>
              <a:t>basalt</a:t>
            </a:r>
            <a:r>
              <a:rPr lang="en-US" sz="3200" dirty="0"/>
              <a:t> rocks on either side of the Mid-Atlantic ridge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0731" y="2393048"/>
            <a:ext cx="4856227" cy="3943402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838199" y="2737800"/>
            <a:ext cx="5428785" cy="3758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3200" dirty="0"/>
              <a:t>New lava ejected through the oceanic crust at the mid-ocean ridges takes on the </a:t>
            </a:r>
            <a:r>
              <a:rPr lang="en-US" sz="3200" b="1" dirty="0">
                <a:solidFill>
                  <a:srgbClr val="FF0000"/>
                </a:solidFill>
              </a:rPr>
              <a:t>magnetic</a:t>
            </a:r>
            <a:r>
              <a:rPr lang="en-US" sz="3200" dirty="0"/>
              <a:t> direction of the current polarity, so that a regular </a:t>
            </a:r>
            <a:r>
              <a:rPr lang="en-US" sz="3200" b="1" dirty="0">
                <a:solidFill>
                  <a:srgbClr val="FF0000"/>
                </a:solidFill>
              </a:rPr>
              <a:t>pattern</a:t>
            </a:r>
            <a:r>
              <a:rPr lang="en-US" sz="3200" dirty="0"/>
              <a:t> of alternating magnetism belts appears.  </a:t>
            </a:r>
          </a:p>
        </p:txBody>
      </p:sp>
    </p:spTree>
    <p:extLst>
      <p:ext uri="{BB962C8B-B14F-4D97-AF65-F5344CB8AC3E}">
        <p14:creationId xmlns:p14="http://schemas.microsoft.com/office/powerpoint/2010/main" val="11359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835" y="912030"/>
            <a:ext cx="5224426" cy="4242391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838200" y="1182030"/>
            <a:ext cx="4988442" cy="53139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/>
              <a:t>The youngest rocks were found closest to the ridge, while the oldest were closest to the continents.</a:t>
            </a:r>
          </a:p>
        </p:txBody>
      </p:sp>
    </p:spTree>
    <p:extLst>
      <p:ext uri="{BB962C8B-B14F-4D97-AF65-F5344CB8AC3E}">
        <p14:creationId xmlns:p14="http://schemas.microsoft.com/office/powerpoint/2010/main" val="354634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35980"/>
            <a:ext cx="5307419" cy="5795449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3200" dirty="0"/>
              <a:t>On a modern map of the world, it can be seen that every landmass that made up Pangea is now </a:t>
            </a:r>
            <a:r>
              <a:rPr lang="en-US" sz="3200" b="1" dirty="0">
                <a:solidFill>
                  <a:srgbClr val="FF0000"/>
                </a:solidFill>
              </a:rPr>
              <a:t>separated</a:t>
            </a:r>
            <a:r>
              <a:rPr lang="en-US" sz="3200" dirty="0"/>
              <a:t> by an active ridge. </a:t>
            </a:r>
          </a:p>
          <a:p>
            <a:pPr>
              <a:spcBef>
                <a:spcPts val="3400"/>
              </a:spcBef>
              <a:spcAft>
                <a:spcPts val="1200"/>
              </a:spcAft>
            </a:pPr>
            <a:r>
              <a:rPr lang="en-US" sz="3200" dirty="0"/>
              <a:t>Since the sea floor on either side of the Mid-Atlantic Ridge is being pushed apart, we now have a </a:t>
            </a:r>
            <a:r>
              <a:rPr lang="en-US" sz="3200" b="1" dirty="0">
                <a:solidFill>
                  <a:srgbClr val="FF0000"/>
                </a:solidFill>
              </a:rPr>
              <a:t>mechanism</a:t>
            </a:r>
            <a:r>
              <a:rPr lang="en-US" sz="3200" dirty="0"/>
              <a:t> for the separation of South America and Africa.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329" y="365125"/>
            <a:ext cx="5499100" cy="3263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369" y="4029776"/>
            <a:ext cx="5405302" cy="235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1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6.3 Shrinking Oceans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690688"/>
            <a:ext cx="5222358" cy="4922763"/>
          </a:xfrm>
        </p:spPr>
        <p:txBody>
          <a:bodyPr>
            <a:normAutofit/>
          </a:bodyPr>
          <a:lstStyle/>
          <a:p>
            <a:r>
              <a:rPr lang="en-US" sz="3200" dirty="0"/>
              <a:t>New crust is being created at the ridges, pushing the continents apart</a:t>
            </a:r>
            <a:r>
              <a:rPr lang="is-IS" sz="3200" dirty="0"/>
              <a:t>…</a:t>
            </a:r>
            <a:r>
              <a:rPr lang="en-US" sz="3200" dirty="0"/>
              <a:t> but the Earth is not getting any </a:t>
            </a:r>
            <a:r>
              <a:rPr lang="en-US" sz="3200" b="1" dirty="0">
                <a:solidFill>
                  <a:srgbClr val="FF0000"/>
                </a:solidFill>
              </a:rPr>
              <a:t>bigger</a:t>
            </a:r>
            <a:r>
              <a:rPr lang="en-US" sz="3200" dirty="0"/>
              <a:t>. </a:t>
            </a:r>
          </a:p>
          <a:p>
            <a:endParaRPr lang="en-US" sz="2000" dirty="0"/>
          </a:p>
          <a:p>
            <a:r>
              <a:rPr lang="en-US" sz="3200" dirty="0"/>
              <a:t> Therefore, there must be other places where the crust is being </a:t>
            </a:r>
            <a:r>
              <a:rPr lang="en-US" sz="3200" b="1" dirty="0">
                <a:solidFill>
                  <a:srgbClr val="FF0000"/>
                </a:solidFill>
              </a:rPr>
              <a:t>absorbed</a:t>
            </a:r>
            <a:r>
              <a:rPr lang="en-US" sz="3200" dirty="0"/>
              <a:t> back into the mantle.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5060"/>
          <a:stretch/>
        </p:blipFill>
        <p:spPr>
          <a:xfrm>
            <a:off x="6451009" y="1690688"/>
            <a:ext cx="539366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3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6.1 Continental Connections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6553289" cy="4878087"/>
          </a:xfr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en-US" sz="3200" dirty="0"/>
              <a:t>In the 19th century, scientists noticed </a:t>
            </a:r>
            <a:r>
              <a:rPr lang="en-US" sz="3200" b="1" dirty="0">
                <a:solidFill>
                  <a:srgbClr val="FF0000"/>
                </a:solidFill>
              </a:rPr>
              <a:t>jigsaw-like</a:t>
            </a:r>
            <a:r>
              <a:rPr lang="en-US" sz="3200" dirty="0"/>
              <a:t> fit of South America and the west coast of Africa</a:t>
            </a:r>
          </a:p>
          <a:p>
            <a:pPr>
              <a:spcAft>
                <a:spcPts val="1200"/>
              </a:spcAft>
            </a:pPr>
            <a:r>
              <a:rPr lang="en-US" sz="3200" dirty="0"/>
              <a:t>same kinds of </a:t>
            </a:r>
            <a:r>
              <a:rPr lang="en-US" sz="3200" b="1" dirty="0">
                <a:solidFill>
                  <a:srgbClr val="FF0000"/>
                </a:solidFill>
              </a:rPr>
              <a:t>fossils</a:t>
            </a:r>
            <a:r>
              <a:rPr lang="en-US" sz="3200" dirty="0"/>
              <a:t> were found on opposite sides of the Atlantic Ocean </a:t>
            </a:r>
          </a:p>
          <a:p>
            <a:pPr lvl="1">
              <a:spcAft>
                <a:spcPts val="1200"/>
              </a:spcAft>
            </a:pPr>
            <a:r>
              <a:rPr lang="en-US" sz="3200" dirty="0"/>
              <a:t>Matching fossil seed ferns (Glossopteris) and reptile remains (</a:t>
            </a:r>
            <a:r>
              <a:rPr lang="en-US" sz="3200" dirty="0" err="1"/>
              <a:t>mesosaurus</a:t>
            </a:r>
            <a:r>
              <a:rPr lang="en-US" sz="3200" dirty="0"/>
              <a:t>) were found in coal beds in both South Africa and Brazil</a:t>
            </a:r>
            <a:r>
              <a:rPr lang="en-US" sz="2800" dirty="0"/>
              <a:t>. </a:t>
            </a:r>
          </a:p>
          <a:p>
            <a:pPr>
              <a:spcAft>
                <a:spcPts val="1200"/>
              </a:spcAft>
            </a:pP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657" y="404121"/>
            <a:ext cx="2803687" cy="30642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5661" y="4975245"/>
            <a:ext cx="2356415" cy="17284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9048" y="3468399"/>
            <a:ext cx="2258755" cy="170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0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2772229"/>
            <a:ext cx="5371214" cy="3841222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sz="3200" dirty="0"/>
              <a:t>Just off the </a:t>
            </a:r>
            <a:r>
              <a:rPr lang="en-US" sz="3200" b="1" dirty="0">
                <a:solidFill>
                  <a:srgbClr val="FF0000"/>
                </a:solidFill>
              </a:rPr>
              <a:t>west</a:t>
            </a:r>
            <a:r>
              <a:rPr lang="en-US" sz="3200" dirty="0"/>
              <a:t> coast of Central and South America there is a deep </a:t>
            </a:r>
            <a:r>
              <a:rPr lang="en-US" sz="3200" b="1" dirty="0"/>
              <a:t>ocean trench</a:t>
            </a:r>
            <a:r>
              <a:rPr lang="en-US" sz="3200" dirty="0"/>
              <a:t>.</a:t>
            </a:r>
          </a:p>
          <a:p>
            <a:r>
              <a:rPr lang="en-US" sz="3200" dirty="0"/>
              <a:t>Similar </a:t>
            </a:r>
            <a:r>
              <a:rPr lang="en-US" sz="3200" b="1" dirty="0">
                <a:solidFill>
                  <a:srgbClr val="FF0000"/>
                </a:solidFill>
              </a:rPr>
              <a:t>trenches</a:t>
            </a:r>
            <a:r>
              <a:rPr lang="en-US" sz="3200" dirty="0"/>
              <a:t> have been found adjacent to a number of island arcs in the Western Pacific.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874" y="741287"/>
            <a:ext cx="3249790" cy="24373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326" y="3809665"/>
            <a:ext cx="2732156" cy="26731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927979-BF07-174D-9DC3-B9058512C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378" y="1724352"/>
            <a:ext cx="2978128" cy="188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0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471D2-04B4-C141-968C-D31CF809F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75253"/>
            <a:ext cx="10515600" cy="117281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600" b="1" dirty="0"/>
              <a:t>The approximate location of the ocean ridge system (purple lines) and the major ocean trenches (pink lines):</a:t>
            </a:r>
            <a:r>
              <a:rPr lang="en-CA" sz="3600" b="1" dirty="0"/>
              <a:t> </a:t>
            </a:r>
            <a:endParaRPr lang="en-US" sz="3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B659F8-A0BB-C249-8D2A-AD51C1E7926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270" y="1948071"/>
            <a:ext cx="6241774" cy="455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41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27051"/>
            <a:ext cx="5626395" cy="5049912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sz="3200" dirty="0"/>
              <a:t>The trenches turn out to be the sites of crustal absorption, known as </a:t>
            </a:r>
            <a:r>
              <a:rPr lang="en-US" sz="3200" b="1" dirty="0">
                <a:solidFill>
                  <a:srgbClr val="FF0000"/>
                </a:solidFill>
              </a:rPr>
              <a:t>subduction</a:t>
            </a:r>
            <a:r>
              <a:rPr lang="en-US" sz="3200" b="1" dirty="0"/>
              <a:t> zones</a:t>
            </a:r>
            <a:r>
              <a:rPr lang="en-US" sz="3200" dirty="0"/>
              <a:t>. </a:t>
            </a:r>
          </a:p>
          <a:p>
            <a:r>
              <a:rPr lang="en-US" sz="3200" dirty="0"/>
              <a:t>At these zones, thinner, denser oceanic crust slides </a:t>
            </a:r>
            <a:r>
              <a:rPr lang="en-US" sz="3200" b="1" dirty="0">
                <a:solidFill>
                  <a:srgbClr val="FF0000"/>
                </a:solidFill>
              </a:rPr>
              <a:t>under</a:t>
            </a:r>
            <a:r>
              <a:rPr lang="en-US" sz="3200" dirty="0"/>
              <a:t> the continental crust to create a deep trench.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5572" y="2598291"/>
            <a:ext cx="4777711" cy="357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12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713665"/>
            <a:ext cx="5501167" cy="3463297"/>
          </a:xfrm>
        </p:spPr>
        <p:txBody>
          <a:bodyPr/>
          <a:lstStyle/>
          <a:p>
            <a:r>
              <a:rPr lang="en-US" dirty="0"/>
              <a:t>The friction between the plates, combined with the effect of water dragged down in wet ocean sediments, generates enough thermal energy to produce </a:t>
            </a:r>
            <a:r>
              <a:rPr lang="en-US" b="1" dirty="0">
                <a:solidFill>
                  <a:srgbClr val="FF0000"/>
                </a:solidFill>
              </a:rPr>
              <a:t>magma</a:t>
            </a:r>
            <a:r>
              <a:rPr lang="en-US" dirty="0"/>
              <a:t> reservoirs and subsequent volcanic activity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980" y="2713665"/>
            <a:ext cx="5181783" cy="3368159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403496"/>
            <a:ext cx="10581167" cy="2551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moving crust creates deep level </a:t>
            </a:r>
            <a:r>
              <a:rPr lang="en-US" b="1" dirty="0">
                <a:solidFill>
                  <a:srgbClr val="FF0000"/>
                </a:solidFill>
              </a:rPr>
              <a:t>earthquakes</a:t>
            </a:r>
            <a:r>
              <a:rPr lang="en-US" dirty="0"/>
              <a:t> at the descending plate boundary. </a:t>
            </a:r>
          </a:p>
        </p:txBody>
      </p:sp>
    </p:spTree>
    <p:extLst>
      <p:ext uri="{BB962C8B-B14F-4D97-AF65-F5344CB8AC3E}">
        <p14:creationId xmlns:p14="http://schemas.microsoft.com/office/powerpoint/2010/main" val="193331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127051"/>
            <a:ext cx="10938097" cy="4560817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sz="3200" dirty="0"/>
              <a:t>Off the coast of Vancouver Island B. C., Washington and Oregon, the ocean floor is being pushed </a:t>
            </a:r>
            <a:r>
              <a:rPr lang="en-US" sz="3200" b="1" dirty="0">
                <a:solidFill>
                  <a:srgbClr val="FF0000"/>
                </a:solidFill>
              </a:rPr>
              <a:t>under</a:t>
            </a:r>
            <a:r>
              <a:rPr lang="en-US" sz="3200" dirty="0"/>
              <a:t> the west coast of the North American continental landmass.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3722" y="2710078"/>
            <a:ext cx="5852574" cy="389462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38199" y="3253562"/>
            <a:ext cx="4435551" cy="25867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This forms the Cascadia Subduction Zone.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058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11572"/>
            <a:ext cx="5880651" cy="4401878"/>
          </a:xfrm>
        </p:spPr>
        <p:txBody>
          <a:bodyPr>
            <a:normAutofit lnSpcReduction="10000"/>
          </a:bodyPr>
          <a:lstStyle/>
          <a:p>
            <a:pPr>
              <a:spcAft>
                <a:spcPts val="1800"/>
              </a:spcAft>
            </a:pPr>
            <a:r>
              <a:rPr lang="en-US" sz="3200" dirty="0"/>
              <a:t>At these locations, known as Island </a:t>
            </a:r>
            <a:r>
              <a:rPr lang="en-US" sz="3200" b="1" dirty="0">
                <a:solidFill>
                  <a:srgbClr val="FF0000"/>
                </a:solidFill>
              </a:rPr>
              <a:t>Arcs</a:t>
            </a:r>
            <a:r>
              <a:rPr lang="en-US" sz="3200" dirty="0"/>
              <a:t>, two oceanic plates are converging, with one plate </a:t>
            </a:r>
            <a:r>
              <a:rPr lang="en-US" sz="3200" b="1" dirty="0">
                <a:solidFill>
                  <a:srgbClr val="FF0000"/>
                </a:solidFill>
              </a:rPr>
              <a:t>subducting</a:t>
            </a:r>
            <a:r>
              <a:rPr lang="en-US" sz="3200" dirty="0"/>
              <a:t> underneath the other (usually the older, more dense plate).</a:t>
            </a:r>
          </a:p>
          <a:p>
            <a:pPr>
              <a:spcAft>
                <a:spcPts val="1800"/>
              </a:spcAft>
            </a:pPr>
            <a:r>
              <a:rPr lang="en-US" sz="3200" dirty="0"/>
              <a:t>As with ocean-continent convergence, volcanoes result from the </a:t>
            </a:r>
            <a:r>
              <a:rPr lang="en-US" sz="3200" b="1" dirty="0">
                <a:solidFill>
                  <a:srgbClr val="FF0000"/>
                </a:solidFill>
              </a:rPr>
              <a:t>melting</a:t>
            </a:r>
            <a:r>
              <a:rPr lang="en-US" sz="3200" dirty="0"/>
              <a:t> of the </a:t>
            </a:r>
            <a:r>
              <a:rPr lang="en-US" sz="3200" dirty="0" err="1"/>
              <a:t>subducting</a:t>
            </a:r>
            <a:r>
              <a:rPr lang="en-US" sz="3200" dirty="0"/>
              <a:t> plate.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6700" y="2703904"/>
            <a:ext cx="5377982" cy="3672393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999458"/>
            <a:ext cx="10411047" cy="1467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800"/>
              </a:spcAft>
            </a:pPr>
            <a:r>
              <a:rPr lang="en-US" sz="3200" dirty="0"/>
              <a:t>Other trenches are found adjacent to belts of volcanic </a:t>
            </a:r>
            <a:r>
              <a:rPr lang="en-US" sz="3200" b="1" dirty="0">
                <a:solidFill>
                  <a:srgbClr val="FF0000"/>
                </a:solidFill>
              </a:rPr>
              <a:t>islands</a:t>
            </a:r>
            <a:r>
              <a:rPr lang="en-US" sz="3200" dirty="0"/>
              <a:t> such as Japan, Indonesia and the Philippines. </a:t>
            </a:r>
          </a:p>
        </p:txBody>
      </p:sp>
    </p:spTree>
    <p:extLst>
      <p:ext uri="{BB962C8B-B14F-4D97-AF65-F5344CB8AC3E}">
        <p14:creationId xmlns:p14="http://schemas.microsoft.com/office/powerpoint/2010/main" val="183968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6.4 Moving Plates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668926" cy="4351338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3200" dirty="0"/>
              <a:t>Geologists divide the earth into layers, either by composition, or by physical properties.  </a:t>
            </a:r>
          </a:p>
          <a:p>
            <a:pPr>
              <a:spcAft>
                <a:spcPts val="1200"/>
              </a:spcAft>
            </a:pPr>
            <a:r>
              <a:rPr lang="en-US" sz="3200" dirty="0"/>
              <a:t>Compositionally, the crust is separated from the mantle by the percentage of </a:t>
            </a:r>
            <a:r>
              <a:rPr lang="en-US" sz="3200" b="1" dirty="0">
                <a:solidFill>
                  <a:srgbClr val="FF0000"/>
                </a:solidFill>
              </a:rPr>
              <a:t>silica</a:t>
            </a:r>
            <a:r>
              <a:rPr lang="en-US" sz="3200" dirty="0"/>
              <a:t> in the rocks within each layer.  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7" r="53400" b="19466"/>
          <a:stretch/>
        </p:blipFill>
        <p:spPr bwMode="auto">
          <a:xfrm>
            <a:off x="6963564" y="1389413"/>
            <a:ext cx="3711525" cy="43168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6150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1799"/>
            <a:ext cx="5796516" cy="5099122"/>
          </a:xfrm>
        </p:spPr>
        <p:txBody>
          <a:bodyPr>
            <a:normAutofit/>
          </a:bodyPr>
          <a:lstStyle/>
          <a:p>
            <a:r>
              <a:rPr lang="en-US" sz="3200" dirty="0"/>
              <a:t>When studying the earth’s plates, it makes more sense to divide the earth’s surface by </a:t>
            </a:r>
            <a:r>
              <a:rPr lang="en-US" sz="3200" b="1" dirty="0">
                <a:solidFill>
                  <a:srgbClr val="FF0000"/>
                </a:solidFill>
              </a:rPr>
              <a:t>physical</a:t>
            </a:r>
            <a:r>
              <a:rPr lang="en-US" sz="3200" dirty="0"/>
              <a:t>, rather than chemical properties. 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2196" y="1471799"/>
            <a:ext cx="4068413" cy="452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2092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93135"/>
            <a:ext cx="5796516" cy="5677786"/>
          </a:xfrm>
        </p:spPr>
        <p:txBody>
          <a:bodyPr>
            <a:normAutofit/>
          </a:bodyPr>
          <a:lstStyle/>
          <a:p>
            <a:r>
              <a:rPr lang="en-US" sz="3200" dirty="0"/>
              <a:t>The uppermost layer of the earth is composed of </a:t>
            </a:r>
            <a:r>
              <a:rPr lang="en-US" sz="3200" b="1" dirty="0">
                <a:solidFill>
                  <a:srgbClr val="FF0000"/>
                </a:solidFill>
              </a:rPr>
              <a:t>rigid</a:t>
            </a:r>
            <a:r>
              <a:rPr lang="en-US" sz="3200" dirty="0"/>
              <a:t> plates called the </a:t>
            </a:r>
            <a:r>
              <a:rPr lang="en-US" sz="3200" b="1" dirty="0"/>
              <a:t>lithosphere</a:t>
            </a:r>
            <a:r>
              <a:rPr lang="en-US" sz="3200" dirty="0"/>
              <a:t>.  It incorporates the crust as well as the upper part of the mantle.  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The lithosphere floats on top of the more </a:t>
            </a:r>
            <a:r>
              <a:rPr lang="en-US" sz="3200" b="1" dirty="0">
                <a:solidFill>
                  <a:srgbClr val="FF0000"/>
                </a:solidFill>
              </a:rPr>
              <a:t>plastic</a:t>
            </a:r>
            <a:r>
              <a:rPr lang="en-US" sz="3200" dirty="0"/>
              <a:t> part of the upper mantle, known as the </a:t>
            </a:r>
            <a:r>
              <a:rPr lang="en-US" sz="3200" b="1" dirty="0"/>
              <a:t>asthenosphere</a:t>
            </a:r>
            <a:r>
              <a:rPr lang="en-US" sz="3200" dirty="0"/>
              <a:t>. </a:t>
            </a:r>
          </a:p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85" t="18667" r="1545" b="19466"/>
          <a:stretch/>
        </p:blipFill>
        <p:spPr bwMode="auto">
          <a:xfrm>
            <a:off x="6981891" y="1212806"/>
            <a:ext cx="4845673" cy="4273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3246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95739"/>
            <a:ext cx="9985744" cy="36576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3200" dirty="0"/>
              <a:t>Today, it is believed that plate movement is due to </a:t>
            </a:r>
            <a:r>
              <a:rPr lang="en-US" sz="3200" b="1" dirty="0">
                <a:solidFill>
                  <a:srgbClr val="FF0000"/>
                </a:solidFill>
              </a:rPr>
              <a:t>convection</a:t>
            </a:r>
            <a:r>
              <a:rPr lang="en-US" sz="3200" dirty="0"/>
              <a:t> cells in the mantle, driven by thermal energy in the upper mantle. </a:t>
            </a:r>
          </a:p>
          <a:p>
            <a:pPr>
              <a:spcAft>
                <a:spcPts val="1200"/>
              </a:spcAft>
            </a:pPr>
            <a:r>
              <a:rPr lang="en-US" sz="3200" dirty="0"/>
              <a:t>The convection currents force </a:t>
            </a:r>
            <a:r>
              <a:rPr lang="en-US" sz="3200" b="1" dirty="0">
                <a:solidFill>
                  <a:srgbClr val="FF0000"/>
                </a:solidFill>
              </a:rPr>
              <a:t>magma</a:t>
            </a:r>
            <a:r>
              <a:rPr lang="en-US" sz="3200" dirty="0"/>
              <a:t> to the surface at ocean ridges, and drive the crustal plates </a:t>
            </a:r>
            <a:r>
              <a:rPr lang="en-US" sz="3200" b="1" dirty="0">
                <a:solidFill>
                  <a:srgbClr val="FF0000"/>
                </a:solidFill>
              </a:rPr>
              <a:t>apart</a:t>
            </a:r>
            <a:r>
              <a:rPr lang="en-US" sz="3200" dirty="0"/>
              <a:t> at a </a:t>
            </a:r>
            <a:r>
              <a:rPr lang="en-US" sz="3200" b="1" dirty="0"/>
              <a:t>Diverging Boundary</a:t>
            </a:r>
            <a:r>
              <a:rPr lang="en-US" sz="3200" dirty="0"/>
              <a:t>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" r="4180" b="10994"/>
          <a:stretch/>
        </p:blipFill>
        <p:spPr>
          <a:xfrm>
            <a:off x="5764696" y="3677477"/>
            <a:ext cx="5844208" cy="270344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1EE28FB-7992-8549-9395-6214EE7D5918}"/>
              </a:ext>
            </a:extLst>
          </p:cNvPr>
          <p:cNvSpPr txBox="1">
            <a:spLocks/>
          </p:cNvSpPr>
          <p:nvPr/>
        </p:nvSpPr>
        <p:spPr>
          <a:xfrm>
            <a:off x="838200" y="4094921"/>
            <a:ext cx="4926496" cy="20820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3200" dirty="0"/>
              <a:t>At the other end of the cell, the plates are driven </a:t>
            </a:r>
            <a:r>
              <a:rPr lang="en-US" sz="3200" b="1" dirty="0">
                <a:solidFill>
                  <a:srgbClr val="FF0000"/>
                </a:solidFill>
              </a:rPr>
              <a:t>together</a:t>
            </a:r>
            <a:r>
              <a:rPr lang="en-US" sz="3200" dirty="0"/>
              <a:t> at a </a:t>
            </a:r>
            <a:r>
              <a:rPr lang="en-US" sz="3200" b="1" dirty="0"/>
              <a:t>Converging Boundary</a:t>
            </a:r>
            <a:r>
              <a:rPr lang="en-US" sz="3200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36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796516" cy="4351338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3200" dirty="0"/>
              <a:t>Other rock formations that seemed to match very closely if the continents had once been </a:t>
            </a:r>
            <a:r>
              <a:rPr lang="en-US" sz="3200" b="1" dirty="0">
                <a:solidFill>
                  <a:srgbClr val="FF0000"/>
                </a:solidFill>
              </a:rPr>
              <a:t>fitted</a:t>
            </a:r>
            <a:r>
              <a:rPr lang="en-US" sz="3200" dirty="0"/>
              <a:t> together.</a:t>
            </a:r>
          </a:p>
          <a:p>
            <a:pPr>
              <a:spcAft>
                <a:spcPts val="1200"/>
              </a:spcAft>
            </a:pPr>
            <a:r>
              <a:rPr lang="en-US" sz="3200" dirty="0"/>
              <a:t>Fit also improved when the edge of the continental </a:t>
            </a:r>
            <a:r>
              <a:rPr lang="en-US" sz="3200" b="1" dirty="0">
                <a:solidFill>
                  <a:srgbClr val="FF0000"/>
                </a:solidFill>
              </a:rPr>
              <a:t>shelf</a:t>
            </a:r>
            <a:r>
              <a:rPr lang="en-US" sz="3200" dirty="0"/>
              <a:t> was used to join the two landmasses</a:t>
            </a:r>
            <a:r>
              <a:rPr lang="en-US" sz="3200" dirty="0">
                <a:effectLst/>
              </a:rPr>
              <a:t> 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653" y="808074"/>
            <a:ext cx="4660125" cy="536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40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99460"/>
            <a:ext cx="10262191" cy="5177503"/>
          </a:xfrm>
        </p:spPr>
        <p:txBody>
          <a:bodyPr/>
          <a:lstStyle/>
          <a:p>
            <a:r>
              <a:rPr lang="en-US" dirty="0"/>
              <a:t>Where the hotter mantle is rising to the surface at an ocean ridge or continental rift valley, the plates are being pulled apart.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948" t="6844" r="8044" b="18605"/>
          <a:stretch/>
        </p:blipFill>
        <p:spPr>
          <a:xfrm>
            <a:off x="5969295" y="2328937"/>
            <a:ext cx="6029257" cy="3848026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2190306"/>
            <a:ext cx="4775791" cy="4444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800"/>
              </a:spcAft>
            </a:pPr>
            <a:r>
              <a:rPr lang="en-US" dirty="0"/>
              <a:t>Further away, the cooler crust sinks back into the mantle, creating subduction zones.</a:t>
            </a:r>
          </a:p>
          <a:p>
            <a:pPr>
              <a:spcAft>
                <a:spcPts val="1800"/>
              </a:spcAft>
            </a:pPr>
            <a:r>
              <a:rPr lang="en-US" dirty="0"/>
              <a:t>The ridges that result from diverging plates and the trenches that form from colliding and subducting plates form the most common boundaries between the different plates. </a:t>
            </a:r>
          </a:p>
        </p:txBody>
      </p:sp>
    </p:spTree>
    <p:extLst>
      <p:ext uri="{BB962C8B-B14F-4D97-AF65-F5344CB8AC3E}">
        <p14:creationId xmlns:p14="http://schemas.microsoft.com/office/powerpoint/2010/main" val="192360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715617"/>
            <a:ext cx="7886507" cy="61423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i="1" dirty="0"/>
              <a:t>There are, however, two other types of activity that can occur at plate boundaries.</a:t>
            </a:r>
          </a:p>
          <a:p>
            <a:pPr marL="0" indent="0">
              <a:buNone/>
            </a:pPr>
            <a:endParaRPr lang="en-US" sz="1400" dirty="0"/>
          </a:p>
          <a:p>
            <a:r>
              <a:rPr lang="en-US" sz="3200" dirty="0"/>
              <a:t>At the boundaries between India and Asia, the plates collide, but the collision is between two thick, </a:t>
            </a:r>
            <a:r>
              <a:rPr lang="en-US" sz="3200" b="1" dirty="0">
                <a:solidFill>
                  <a:srgbClr val="FF0000"/>
                </a:solidFill>
              </a:rPr>
              <a:t>low-density</a:t>
            </a:r>
            <a:r>
              <a:rPr lang="en-US" sz="3200" dirty="0"/>
              <a:t> continental plates.</a:t>
            </a:r>
          </a:p>
          <a:p>
            <a:r>
              <a:rPr lang="en-US" sz="3200" dirty="0"/>
              <a:t> Instead of </a:t>
            </a:r>
            <a:r>
              <a:rPr lang="en-US" sz="3200" dirty="0" err="1"/>
              <a:t>subducting</a:t>
            </a:r>
            <a:r>
              <a:rPr lang="en-US" sz="3200" dirty="0"/>
              <a:t>, the collision forces the land to </a:t>
            </a:r>
            <a:r>
              <a:rPr lang="en-US" sz="3200" b="1" dirty="0">
                <a:solidFill>
                  <a:srgbClr val="FF0000"/>
                </a:solidFill>
              </a:rPr>
              <a:t>buckle</a:t>
            </a:r>
            <a:r>
              <a:rPr lang="en-US" sz="3200" dirty="0"/>
              <a:t> and rise, creating the Himalayan Mountain Range. </a:t>
            </a:r>
          </a:p>
          <a:p>
            <a:r>
              <a:rPr lang="en-US" sz="3200" dirty="0"/>
              <a:t>Likewise, the collision of Africa with Europe produces the </a:t>
            </a:r>
            <a:r>
              <a:rPr lang="en-US" sz="3200" b="1" dirty="0">
                <a:solidFill>
                  <a:srgbClr val="FF0000"/>
                </a:solidFill>
              </a:rPr>
              <a:t>Alps</a:t>
            </a:r>
            <a:r>
              <a:rPr lang="en-US" sz="3200" dirty="0"/>
              <a:t> and the Caucasus mountains.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43"/>
          <a:stretch/>
        </p:blipFill>
        <p:spPr>
          <a:xfrm>
            <a:off x="9037212" y="255181"/>
            <a:ext cx="2998382" cy="23816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6709" b="4564"/>
          <a:stretch/>
        </p:blipFill>
        <p:spPr>
          <a:xfrm>
            <a:off x="8724707" y="2636874"/>
            <a:ext cx="2998382" cy="399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33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903381" cy="4351338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sz="3200" dirty="0"/>
              <a:t>In other places, the plates </a:t>
            </a:r>
            <a:r>
              <a:rPr lang="en-US" sz="3200" b="1" dirty="0">
                <a:solidFill>
                  <a:srgbClr val="FF0000"/>
                </a:solidFill>
              </a:rPr>
              <a:t>slide</a:t>
            </a:r>
            <a:r>
              <a:rPr lang="en-US" sz="3200" dirty="0"/>
              <a:t> past each other as a </a:t>
            </a:r>
            <a:r>
              <a:rPr lang="en-US" sz="3200" b="1" dirty="0"/>
              <a:t>transform fault</a:t>
            </a:r>
            <a:r>
              <a:rPr lang="en-US" sz="3200" dirty="0"/>
              <a:t>. </a:t>
            </a:r>
          </a:p>
          <a:p>
            <a:r>
              <a:rPr lang="en-US" sz="3200" dirty="0"/>
              <a:t>The San Andrea fault system passes through Southern California and is the location of many </a:t>
            </a:r>
            <a:r>
              <a:rPr lang="en-US" sz="3200" b="1" dirty="0">
                <a:solidFill>
                  <a:srgbClr val="FF0000"/>
                </a:solidFill>
              </a:rPr>
              <a:t>earthquakes</a:t>
            </a:r>
            <a:r>
              <a:rPr lang="en-US" sz="3200" dirty="0"/>
              <a:t>. 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03"/>
          <a:stretch/>
        </p:blipFill>
        <p:spPr>
          <a:xfrm>
            <a:off x="6576385" y="365125"/>
            <a:ext cx="4949308" cy="26545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9707" y="3019647"/>
            <a:ext cx="3976349" cy="26529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153" y="4026011"/>
            <a:ext cx="3111500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7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6.5 Plate Tectonics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49713"/>
            <a:ext cx="6655904" cy="1947036"/>
          </a:xfrm>
        </p:spPr>
        <p:txBody>
          <a:bodyPr>
            <a:normAutofit/>
          </a:bodyPr>
          <a:lstStyle/>
          <a:p>
            <a:r>
              <a:rPr lang="en-US" sz="3200" dirty="0"/>
              <a:t>Geologists now recognize that this wholesale </a:t>
            </a:r>
            <a:r>
              <a:rPr lang="en-US" sz="3200" b="1" dirty="0">
                <a:solidFill>
                  <a:srgbClr val="FF0000"/>
                </a:solidFill>
              </a:rPr>
              <a:t>movement</a:t>
            </a:r>
            <a:r>
              <a:rPr lang="en-US" sz="3200" dirty="0"/>
              <a:t> of continents has been going on since they were formed and is still happening today.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3007" y="381393"/>
            <a:ext cx="3837479" cy="3415356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38200" y="3955774"/>
            <a:ext cx="10515600" cy="2663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3200" dirty="0"/>
              <a:t>Research shows that an earlier supercontinent called </a:t>
            </a:r>
            <a:r>
              <a:rPr lang="en-US" sz="3200" b="1" dirty="0" err="1">
                <a:solidFill>
                  <a:srgbClr val="FF0000"/>
                </a:solidFill>
              </a:rPr>
              <a:t>Rodinia</a:t>
            </a:r>
            <a:r>
              <a:rPr lang="en-US" sz="3200" dirty="0"/>
              <a:t> existed, coming together about 1100 Ma ago and breaking apart about 750 Ma ago. </a:t>
            </a:r>
          </a:p>
          <a:p>
            <a:r>
              <a:rPr lang="en-US" sz="3200" dirty="0"/>
              <a:t>Pangea formed about </a:t>
            </a:r>
            <a:r>
              <a:rPr lang="en-US" sz="3200" b="1" dirty="0">
                <a:solidFill>
                  <a:srgbClr val="FF0000"/>
                </a:solidFill>
              </a:rPr>
              <a:t>260</a:t>
            </a:r>
            <a:r>
              <a:rPr lang="en-US" sz="3200" dirty="0"/>
              <a:t> Ma ago from the </a:t>
            </a:r>
            <a:r>
              <a:rPr lang="en-US" sz="3200" dirty="0" err="1"/>
              <a:t>Rodinia</a:t>
            </a:r>
            <a:r>
              <a:rPr lang="en-US" sz="3200" dirty="0"/>
              <a:t> fragments.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10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978195"/>
            <a:ext cx="10687493" cy="5677786"/>
          </a:xfr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en-US" sz="3200" dirty="0"/>
              <a:t>This whole process is now referred to as the </a:t>
            </a:r>
            <a:r>
              <a:rPr lang="en-US" sz="3200" b="1" dirty="0"/>
              <a:t>Theory of Plate Tectonics. </a:t>
            </a:r>
          </a:p>
          <a:p>
            <a:pPr>
              <a:spcAft>
                <a:spcPts val="1200"/>
              </a:spcAft>
            </a:pPr>
            <a:endParaRPr lang="en-US" sz="3200" b="1" dirty="0"/>
          </a:p>
          <a:p>
            <a:pPr>
              <a:spcAft>
                <a:spcPts val="1200"/>
              </a:spcAft>
            </a:pPr>
            <a:endParaRPr lang="en-US" sz="3200" b="1" dirty="0"/>
          </a:p>
          <a:p>
            <a:pPr>
              <a:spcAft>
                <a:spcPts val="1200"/>
              </a:spcAft>
            </a:pPr>
            <a:endParaRPr lang="en-US" sz="3200" b="1" dirty="0"/>
          </a:p>
          <a:p>
            <a:pPr>
              <a:spcAft>
                <a:spcPts val="1200"/>
              </a:spcAft>
            </a:pPr>
            <a:endParaRPr lang="en-US" sz="3200" b="1" dirty="0"/>
          </a:p>
          <a:p>
            <a:pPr>
              <a:spcAft>
                <a:spcPts val="1200"/>
              </a:spcAft>
            </a:pPr>
            <a:endParaRPr lang="en-US" sz="3200" b="1" dirty="0"/>
          </a:p>
          <a:p>
            <a:pPr>
              <a:spcAft>
                <a:spcPts val="1200"/>
              </a:spcAft>
            </a:pPr>
            <a:r>
              <a:rPr lang="en-US" sz="3200" dirty="0"/>
              <a:t>The theory did not gain widespread acceptance until the </a:t>
            </a:r>
            <a:r>
              <a:rPr lang="en-US" sz="3200" b="1" dirty="0">
                <a:solidFill>
                  <a:srgbClr val="FF0000"/>
                </a:solidFill>
              </a:rPr>
              <a:t>1970's</a:t>
            </a:r>
            <a:r>
              <a:rPr lang="en-US" sz="3200" dirty="0"/>
              <a:t>, by which time the evidence was overwhelming.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8094" y="1697129"/>
            <a:ext cx="6476614" cy="328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467833"/>
            <a:ext cx="10909853" cy="2190307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3600" b="1" dirty="0"/>
              <a:t>The Plate Tectonic Theory:</a:t>
            </a:r>
          </a:p>
          <a:p>
            <a:pPr lvl="1">
              <a:spcAft>
                <a:spcPts val="1800"/>
              </a:spcAft>
            </a:pPr>
            <a:r>
              <a:rPr lang="en-US" sz="3200" dirty="0"/>
              <a:t>Like any good theory, builds on the supporting </a:t>
            </a:r>
            <a:r>
              <a:rPr lang="en-US" sz="3200" b="1" dirty="0">
                <a:solidFill>
                  <a:srgbClr val="FF0000"/>
                </a:solidFill>
              </a:rPr>
              <a:t>evidence</a:t>
            </a:r>
            <a:r>
              <a:rPr lang="en-US" sz="3200" dirty="0"/>
              <a:t> and explains many observations of present day geological events. 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326"/>
          <a:stretch/>
        </p:blipFill>
        <p:spPr>
          <a:xfrm>
            <a:off x="5969689" y="2774254"/>
            <a:ext cx="5371706" cy="3419987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838199" y="3236686"/>
            <a:ext cx="5373915" cy="3483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1800"/>
              </a:spcAft>
            </a:pPr>
            <a:r>
              <a:rPr lang="en-US" sz="3200" dirty="0"/>
              <a:t>It can also predict the future </a:t>
            </a:r>
            <a:r>
              <a:rPr lang="en-US" sz="3200" b="1" dirty="0">
                <a:solidFill>
                  <a:srgbClr val="FF0000"/>
                </a:solidFill>
              </a:rPr>
              <a:t>positions</a:t>
            </a:r>
            <a:r>
              <a:rPr lang="en-US" sz="3200" dirty="0"/>
              <a:t> of the continents in the near geological future.</a:t>
            </a:r>
          </a:p>
          <a:p>
            <a:pPr lvl="1">
              <a:spcAft>
                <a:spcPts val="1200"/>
              </a:spcAft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4574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8A86D-AE5B-D349-AEEF-0537CFD25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23857" cy="4351338"/>
          </a:xfrm>
        </p:spPr>
        <p:txBody>
          <a:bodyPr/>
          <a:lstStyle/>
          <a:p>
            <a:r>
              <a:rPr lang="en-US" sz="3200" dirty="0"/>
              <a:t>It is now easy to understand why large coal deposits are found in Antarctica - it was at one time far from its present position in a much </a:t>
            </a:r>
            <a:r>
              <a:rPr lang="en-US" sz="3200" b="1" dirty="0">
                <a:solidFill>
                  <a:srgbClr val="FF0000"/>
                </a:solidFill>
              </a:rPr>
              <a:t>warmer</a:t>
            </a:r>
            <a:r>
              <a:rPr lang="en-US" sz="3200" dirty="0"/>
              <a:t> and more </a:t>
            </a:r>
            <a:r>
              <a:rPr lang="en-US" sz="3200" b="1" dirty="0">
                <a:solidFill>
                  <a:srgbClr val="FF0000"/>
                </a:solidFill>
              </a:rPr>
              <a:t>humid</a:t>
            </a:r>
            <a:r>
              <a:rPr lang="en-US" sz="3200" dirty="0"/>
              <a:t> location. </a:t>
            </a:r>
            <a:endParaRPr lang="en-CA" sz="32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EBB773-4F82-4E44-87D4-11B339323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7270" y="330198"/>
            <a:ext cx="4455803" cy="27613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70DE08-DF1E-2646-9FCB-30F4A840A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057" y="3357330"/>
            <a:ext cx="5418365" cy="305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22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Plate Boundaries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973389"/>
            <a:ext cx="4910666" cy="3880773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  <a:buNone/>
            </a:pPr>
            <a:r>
              <a:rPr lang="en-US" sz="2800" dirty="0"/>
              <a:t>There are three main types of plate boundaries:</a:t>
            </a:r>
          </a:p>
          <a:p>
            <a:pPr>
              <a:buNone/>
            </a:pPr>
            <a:r>
              <a:rPr lang="en-US" sz="2800" dirty="0"/>
              <a:t>1) Divergent Boundaries</a:t>
            </a:r>
          </a:p>
          <a:p>
            <a:pPr>
              <a:buNone/>
            </a:pPr>
            <a:r>
              <a:rPr lang="en-US" sz="2800" dirty="0"/>
              <a:t>2) Convergent Boundaries</a:t>
            </a:r>
          </a:p>
          <a:p>
            <a:pPr>
              <a:buNone/>
            </a:pPr>
            <a:r>
              <a:rPr lang="en-US" sz="2800" dirty="0"/>
              <a:t>3) Transform Boundaries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400" y="2692784"/>
            <a:ext cx="5283200" cy="362677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29734" y="1347789"/>
            <a:ext cx="10447866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400"/>
              </a:spcAft>
              <a:buFont typeface="Wingdings 3" charset="2"/>
              <a:buNone/>
            </a:pPr>
            <a:r>
              <a:rPr lang="en-US" sz="2800" dirty="0"/>
              <a:t>Plate boundaries are marked by </a:t>
            </a:r>
            <a:r>
              <a:rPr lang="en-US" sz="2800" b="1" dirty="0">
                <a:solidFill>
                  <a:srgbClr val="7030A0"/>
                </a:solidFill>
              </a:rPr>
              <a:t>earthquakes, volcanoes, mountain </a:t>
            </a:r>
            <a:r>
              <a:rPr lang="en-US" sz="2800" dirty="0"/>
              <a:t>ranges and ocean </a:t>
            </a:r>
            <a:r>
              <a:rPr lang="en-US" sz="2800" b="1" dirty="0">
                <a:solidFill>
                  <a:srgbClr val="7030A0"/>
                </a:solidFill>
              </a:rPr>
              <a:t>ridges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68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Divergent Boundaries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061029"/>
            <a:ext cx="9381066" cy="4569428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3200" dirty="0"/>
              <a:t>Where plates are spreading apart, basaltic </a:t>
            </a:r>
            <a:r>
              <a:rPr lang="en-US" sz="3200" b="1" dirty="0">
                <a:solidFill>
                  <a:srgbClr val="7030A0"/>
                </a:solidFill>
              </a:rPr>
              <a:t>lava</a:t>
            </a:r>
            <a:r>
              <a:rPr lang="en-US" sz="3200" dirty="0"/>
              <a:t> erupts and spreads out to form new oceanic crust.</a:t>
            </a:r>
          </a:p>
          <a:p>
            <a:pPr marL="0" indent="0">
              <a:spcAft>
                <a:spcPts val="1200"/>
              </a:spcAft>
              <a:buNone/>
            </a:pP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2D19E8-C203-5645-8F2E-247B34600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4138" y="3437278"/>
            <a:ext cx="6654541" cy="306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667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5" y="580571"/>
            <a:ext cx="4925180" cy="6049886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endParaRPr lang="en-US" sz="2800" dirty="0"/>
          </a:p>
          <a:p>
            <a:pPr>
              <a:spcAft>
                <a:spcPts val="1200"/>
              </a:spcAft>
            </a:pPr>
            <a:r>
              <a:rPr lang="en-US" sz="3200" dirty="0"/>
              <a:t>When divergent boundaries occur under continental plates, they form a rift valley.</a:t>
            </a:r>
          </a:p>
          <a:p>
            <a:pPr marL="0" indent="0">
              <a:spcAft>
                <a:spcPts val="1200"/>
              </a:spcAft>
              <a:buNone/>
            </a:pPr>
            <a:endParaRPr lang="en-US" sz="3200" dirty="0"/>
          </a:p>
          <a:p>
            <a:r>
              <a:rPr lang="en-US" sz="3200" dirty="0"/>
              <a:t>As the valley grows, new ocean basins may form.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2094A5-497E-B642-9DA5-92024B4C8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2178" y="1012636"/>
            <a:ext cx="4813300" cy="15174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CE7B33-9B33-724C-AE65-EE6E3619F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948" y="3045960"/>
            <a:ext cx="4813300" cy="15407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96FAB8-5F71-3F43-94DC-98FE8EF96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2056" y="5102525"/>
            <a:ext cx="6183085" cy="148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34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116" y="1425270"/>
            <a:ext cx="5274177" cy="4826674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en-US" sz="3200" dirty="0"/>
              <a:t>The Appalachian mountain ranges in the eastern United States were found to have the same </a:t>
            </a:r>
            <a:r>
              <a:rPr lang="en-US" sz="3200" b="1" dirty="0">
                <a:solidFill>
                  <a:srgbClr val="FF0000"/>
                </a:solidFill>
              </a:rPr>
              <a:t>geological</a:t>
            </a:r>
            <a:r>
              <a:rPr lang="en-US" sz="3200" dirty="0"/>
              <a:t> structure as the mountains of northern Scotland and Scandinavia.</a:t>
            </a:r>
          </a:p>
          <a:p>
            <a:pPr>
              <a:spcAft>
                <a:spcPts val="2400"/>
              </a:spcAft>
            </a:pPr>
            <a:endParaRPr lang="en-US" sz="2800" dirty="0"/>
          </a:p>
          <a:p>
            <a:pPr>
              <a:spcAft>
                <a:spcPts val="2400"/>
              </a:spcAft>
            </a:pPr>
            <a:endParaRPr lang="en-US" sz="2800" dirty="0"/>
          </a:p>
        </p:txBody>
      </p:sp>
      <p:pic>
        <p:nvPicPr>
          <p:cNvPr id="5" name="MountainRang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02154" y="1425270"/>
            <a:ext cx="5024730" cy="376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6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Convergent Boundaries - Continent/Continent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91133"/>
            <a:ext cx="8596668" cy="3880773"/>
          </a:xfrm>
        </p:spPr>
        <p:txBody>
          <a:bodyPr>
            <a:noAutofit/>
          </a:bodyPr>
          <a:lstStyle/>
          <a:p>
            <a:pPr>
              <a:spcAft>
                <a:spcPts val="1800"/>
              </a:spcAft>
            </a:pPr>
            <a:r>
              <a:rPr lang="en-US" sz="2800" dirty="0"/>
              <a:t>When continental plates collide, neither plate is </a:t>
            </a:r>
            <a:r>
              <a:rPr lang="en-US" sz="2800" b="1" dirty="0">
                <a:solidFill>
                  <a:srgbClr val="7030A0"/>
                </a:solidFill>
              </a:rPr>
              <a:t>dense</a:t>
            </a:r>
            <a:r>
              <a:rPr lang="en-US" sz="2800" dirty="0"/>
              <a:t> enough to be pushed down, so the land </a:t>
            </a:r>
            <a:r>
              <a:rPr lang="en-US" sz="2800" b="1" dirty="0">
                <a:solidFill>
                  <a:srgbClr val="7030A0"/>
                </a:solidFill>
              </a:rPr>
              <a:t>buckles</a:t>
            </a:r>
            <a:r>
              <a:rPr lang="en-US" sz="2800" dirty="0"/>
              <a:t> like a car hood in a car crash (“uplifting”), forming </a:t>
            </a:r>
            <a:r>
              <a:rPr lang="en-US" sz="2800" b="1" dirty="0">
                <a:solidFill>
                  <a:srgbClr val="7030A0"/>
                </a:solidFill>
              </a:rPr>
              <a:t>mountain</a:t>
            </a:r>
            <a:r>
              <a:rPr lang="en-US" sz="2800" dirty="0"/>
              <a:t> ranges;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6054" y="3795769"/>
            <a:ext cx="4523809" cy="26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75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42567" cy="1325563"/>
          </a:xfrm>
        </p:spPr>
        <p:txBody>
          <a:bodyPr/>
          <a:lstStyle/>
          <a:p>
            <a:r>
              <a:rPr lang="en-US" b="1" dirty="0"/>
              <a:t>Convergent Boundaries – Subduction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44951"/>
            <a:ext cx="7327677" cy="4789776"/>
          </a:xfrm>
        </p:spPr>
        <p:txBody>
          <a:bodyPr>
            <a:noAutofit/>
          </a:bodyPr>
          <a:lstStyle/>
          <a:p>
            <a:pPr>
              <a:spcAft>
                <a:spcPts val="1800"/>
              </a:spcAft>
            </a:pPr>
            <a:r>
              <a:rPr lang="en-US" sz="2800" dirty="0"/>
              <a:t>When continental plates collide with oceanic plates, </a:t>
            </a:r>
            <a:r>
              <a:rPr lang="en-US" sz="2800" b="1" dirty="0">
                <a:solidFill>
                  <a:srgbClr val="7030A0"/>
                </a:solidFill>
              </a:rPr>
              <a:t>subduction</a:t>
            </a:r>
            <a:r>
              <a:rPr lang="en-US" sz="2800" dirty="0"/>
              <a:t> occurs – the oceanic plate sinks beneath the continental plate;</a:t>
            </a:r>
          </a:p>
          <a:p>
            <a:pPr>
              <a:spcAft>
                <a:spcPts val="1800"/>
              </a:spcAft>
            </a:pPr>
            <a:r>
              <a:rPr lang="en-US" sz="2800" b="1" dirty="0">
                <a:solidFill>
                  <a:srgbClr val="7030A0"/>
                </a:solidFill>
              </a:rPr>
              <a:t>Trenches</a:t>
            </a:r>
            <a:r>
              <a:rPr lang="en-US" sz="2800" dirty="0"/>
              <a:t> are found beneath the ocean where the oceanic crust </a:t>
            </a:r>
            <a:r>
              <a:rPr lang="en-US" sz="2800" dirty="0" err="1"/>
              <a:t>subducts</a:t>
            </a:r>
            <a:r>
              <a:rPr lang="en-US" dirty="0"/>
              <a:t>, and volcanoes form along the coastline.</a:t>
            </a:r>
            <a:endParaRPr lang="en-US" sz="2800" dirty="0"/>
          </a:p>
          <a:p>
            <a:r>
              <a:rPr lang="en-US" sz="2800" dirty="0"/>
              <a:t>When two oceanic plates collide, usually </a:t>
            </a:r>
            <a:r>
              <a:rPr lang="en-US" dirty="0"/>
              <a:t>the older, more dense</a:t>
            </a:r>
            <a:r>
              <a:rPr lang="en-US" sz="2800" dirty="0"/>
              <a:t> plate </a:t>
            </a:r>
            <a:r>
              <a:rPr lang="en-US" sz="2800" b="1" dirty="0" err="1">
                <a:solidFill>
                  <a:srgbClr val="7030A0"/>
                </a:solidFill>
              </a:rPr>
              <a:t>subducts</a:t>
            </a:r>
            <a:r>
              <a:rPr lang="en-US" sz="2800" dirty="0"/>
              <a:t> beneath the other, forming a volcanic island arc.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5011" y="1791702"/>
            <a:ext cx="3686575" cy="23481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5011" y="4469149"/>
            <a:ext cx="3688533" cy="206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11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Transform Boundaries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39965"/>
            <a:ext cx="8596668" cy="3880773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sz="2800" dirty="0"/>
              <a:t>Where two plates </a:t>
            </a:r>
            <a:r>
              <a:rPr lang="en-US" sz="2800" b="1" dirty="0">
                <a:solidFill>
                  <a:srgbClr val="7030A0"/>
                </a:solidFill>
              </a:rPr>
              <a:t>slide</a:t>
            </a:r>
            <a:r>
              <a:rPr lang="en-US" sz="2800" dirty="0"/>
              <a:t> by each other instead of </a:t>
            </a:r>
            <a:r>
              <a:rPr lang="en-US" sz="2800" dirty="0" err="1"/>
              <a:t>subducting</a:t>
            </a:r>
            <a:r>
              <a:rPr lang="en-US" sz="2800" dirty="0"/>
              <a:t> or uplifting;</a:t>
            </a:r>
          </a:p>
          <a:p>
            <a:pPr>
              <a:spcAft>
                <a:spcPts val="1800"/>
              </a:spcAft>
            </a:pPr>
            <a:r>
              <a:rPr lang="en-US" sz="2800" dirty="0"/>
              <a:t>Results in frequent </a:t>
            </a:r>
            <a:r>
              <a:rPr lang="en-US" sz="2800" b="1" dirty="0">
                <a:solidFill>
                  <a:srgbClr val="7030A0"/>
                </a:solidFill>
              </a:rPr>
              <a:t>earthquakes</a:t>
            </a:r>
            <a:r>
              <a:rPr lang="en-US" sz="2800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8029" y="3701615"/>
            <a:ext cx="3662335" cy="27714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995" y="2410739"/>
            <a:ext cx="3504805" cy="212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9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6.6 Hot Spots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057122" cy="1235627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sz="3200" dirty="0"/>
              <a:t>At many places on the crust there are a number of relatively </a:t>
            </a:r>
            <a:r>
              <a:rPr lang="en-US" sz="3200" b="1" dirty="0">
                <a:solidFill>
                  <a:srgbClr val="FF0000"/>
                </a:solidFill>
              </a:rPr>
              <a:t>static</a:t>
            </a:r>
            <a:r>
              <a:rPr lang="en-US" sz="3200" dirty="0"/>
              <a:t> magma reservoirs.</a:t>
            </a:r>
          </a:p>
          <a:p>
            <a:pPr>
              <a:spcAft>
                <a:spcPts val="1800"/>
              </a:spcAft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9144" y="2814229"/>
            <a:ext cx="6184698" cy="3152554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3061253"/>
            <a:ext cx="4669465" cy="3115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800"/>
              </a:spcAft>
            </a:pPr>
            <a:r>
              <a:rPr lang="en-US" sz="3200" dirty="0"/>
              <a:t>In a few cases, these cause chains of volcanoes to form as a plate </a:t>
            </a:r>
            <a:r>
              <a:rPr lang="en-US" sz="3200" b="1" dirty="0">
                <a:solidFill>
                  <a:srgbClr val="FF0000"/>
                </a:solidFill>
              </a:rPr>
              <a:t>moves</a:t>
            </a:r>
            <a:r>
              <a:rPr lang="en-US" sz="3200" dirty="0"/>
              <a:t> over these hot spots.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427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74643"/>
            <a:ext cx="5343939" cy="5302320"/>
          </a:xfrm>
        </p:spPr>
        <p:txBody>
          <a:bodyPr>
            <a:normAutofit/>
          </a:bodyPr>
          <a:lstStyle/>
          <a:p>
            <a:r>
              <a:rPr lang="en-US" sz="3200" dirty="0"/>
              <a:t>The Anaheim Volcanic Belt of British Columbia is a </a:t>
            </a:r>
            <a:r>
              <a:rPr lang="en-US" sz="3200" b="1" dirty="0">
                <a:solidFill>
                  <a:srgbClr val="FF0000"/>
                </a:solidFill>
              </a:rPr>
              <a:t>chain</a:t>
            </a:r>
            <a:r>
              <a:rPr lang="en-US" sz="3200" dirty="0"/>
              <a:t> of cinder cones that cross central B. C. as a result of hot spot activity.</a:t>
            </a:r>
            <a:r>
              <a:rPr lang="en-CA" sz="3200" dirty="0"/>
              <a:t> 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910076"/>
            <a:ext cx="4281515" cy="2182436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3677479"/>
            <a:ext cx="4986130" cy="24994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800"/>
              </a:spcAft>
            </a:pPr>
            <a:r>
              <a:rPr lang="en-US" sz="3500" dirty="0"/>
              <a:t>Some famous hot spots are the one lying beneath </a:t>
            </a:r>
            <a:r>
              <a:rPr lang="en-US" sz="3500" b="1" dirty="0">
                <a:solidFill>
                  <a:srgbClr val="FF0000"/>
                </a:solidFill>
              </a:rPr>
              <a:t>Yellowstone</a:t>
            </a:r>
            <a:r>
              <a:rPr lang="en-US" sz="3500" dirty="0"/>
              <a:t> National Park and the one under the Island of </a:t>
            </a:r>
            <a:r>
              <a:rPr lang="en-US" sz="3500" b="1" dirty="0">
                <a:solidFill>
                  <a:srgbClr val="FF0000"/>
                </a:solidFill>
              </a:rPr>
              <a:t>Hawaii</a:t>
            </a:r>
            <a:r>
              <a:rPr lang="en-US" sz="3500" dirty="0"/>
              <a:t>. 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F45BAC-3CFF-6D45-8A6B-CD259CA82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27477"/>
            <a:ext cx="5547188" cy="21264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C44A4F-CBD2-EB42-8F0D-BB8AC83C9A5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897" y="4993949"/>
            <a:ext cx="2541136" cy="17441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622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16688"/>
            <a:ext cx="6362075" cy="5560275"/>
          </a:xfrm>
        </p:spPr>
        <p:txBody>
          <a:bodyPr/>
          <a:lstStyle/>
          <a:p>
            <a:r>
              <a:rPr lang="en-US" sz="3200" dirty="0"/>
              <a:t>Each island of the Hawaiian chain of islands consists of one or more very large </a:t>
            </a:r>
            <a:r>
              <a:rPr lang="en-US" sz="3200" b="1" dirty="0">
                <a:solidFill>
                  <a:srgbClr val="FF0000"/>
                </a:solidFill>
              </a:rPr>
              <a:t>shield</a:t>
            </a:r>
            <a:r>
              <a:rPr lang="en-US" sz="3200" dirty="0"/>
              <a:t> volcanoes that have formed over a hot spot. 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As the Pacific Plate moves northwest over the hot spot, a </a:t>
            </a:r>
            <a:r>
              <a:rPr lang="en-US" sz="3200" b="1" dirty="0">
                <a:solidFill>
                  <a:srgbClr val="FF0000"/>
                </a:solidFill>
              </a:rPr>
              <a:t>chain</a:t>
            </a:r>
            <a:r>
              <a:rPr lang="en-US" sz="3200" dirty="0"/>
              <a:t> of Islands have formed.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196" y="616689"/>
            <a:ext cx="4501116" cy="3040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8C89EC-26C2-B548-A32A-9235ACE11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5196" y="4041085"/>
            <a:ext cx="4501116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4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16689"/>
            <a:ext cx="10512287" cy="1788582"/>
          </a:xfrm>
        </p:spPr>
        <p:txBody>
          <a:bodyPr/>
          <a:lstStyle/>
          <a:p>
            <a:r>
              <a:rPr lang="en-US" sz="3200" dirty="0"/>
              <a:t>North of this Hawaiian chain is the Emperor Seamount Chain, a chain of </a:t>
            </a:r>
            <a:r>
              <a:rPr lang="en-US" sz="3200" b="1" dirty="0">
                <a:solidFill>
                  <a:srgbClr val="FF0000"/>
                </a:solidFill>
              </a:rPr>
              <a:t>older</a:t>
            </a:r>
            <a:r>
              <a:rPr lang="en-US" sz="3200" dirty="0"/>
              <a:t> submerged volcanoes that is oriented in a more northerly direction.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657" y="2405271"/>
            <a:ext cx="5223639" cy="367262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9B41E72-56B1-2746-B5A8-36D5D57A81AF}"/>
              </a:ext>
            </a:extLst>
          </p:cNvPr>
          <p:cNvSpPr txBox="1">
            <a:spLocks/>
          </p:cNvSpPr>
          <p:nvPr/>
        </p:nvSpPr>
        <p:spPr>
          <a:xfrm>
            <a:off x="838201" y="2405271"/>
            <a:ext cx="5423452" cy="37716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This suggests that the Pacific Plate has not always followed its </a:t>
            </a:r>
            <a:r>
              <a:rPr lang="en-US" sz="3200" b="1" dirty="0">
                <a:solidFill>
                  <a:srgbClr val="FF0000"/>
                </a:solidFill>
              </a:rPr>
              <a:t>current</a:t>
            </a:r>
            <a:r>
              <a:rPr lang="en-US" sz="3200" dirty="0"/>
              <a:t> direction.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05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2F898-7CFB-4140-B3DF-913431F66E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err="1">
                <a:hlinkClick r:id="rId2"/>
              </a:rPr>
              <a:t>www.youtube.com</a:t>
            </a:r>
            <a:r>
              <a:rPr lang="en-US" dirty="0">
                <a:hlinkClick r:id="rId2"/>
              </a:rPr>
              <a:t>/</a:t>
            </a:r>
            <a:r>
              <a:rPr lang="en-US" dirty="0" err="1">
                <a:hlinkClick r:id="rId2"/>
              </a:rPr>
              <a:t>watch?v</a:t>
            </a:r>
            <a:r>
              <a:rPr lang="en-US" dirty="0">
                <a:hlinkClick r:id="rId2"/>
              </a:rPr>
              <a:t>=k0tnqPmwWvk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389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7414" y="868698"/>
            <a:ext cx="6237961" cy="4351338"/>
          </a:xfrm>
        </p:spPr>
        <p:txBody>
          <a:bodyPr/>
          <a:lstStyle/>
          <a:p>
            <a:r>
              <a:rPr lang="en-US" sz="3200" dirty="0"/>
              <a:t>More specimens of </a:t>
            </a:r>
            <a:r>
              <a:rPr lang="en-US" sz="3200" dirty="0" err="1"/>
              <a:t>Glosseropteris</a:t>
            </a:r>
            <a:r>
              <a:rPr lang="en-US" sz="3200" dirty="0"/>
              <a:t> were found in Australia, India, and Antarctica suggesting that they had all been </a:t>
            </a:r>
            <a:r>
              <a:rPr lang="en-US" sz="3200" b="1" dirty="0">
                <a:solidFill>
                  <a:srgbClr val="FF0000"/>
                </a:solidFill>
              </a:rPr>
              <a:t>joined</a:t>
            </a:r>
            <a:r>
              <a:rPr lang="en-US" sz="3200" dirty="0"/>
              <a:t> to South Africa and South America at some time</a:t>
            </a:r>
            <a:r>
              <a:rPr lang="en-CA" sz="3200" dirty="0"/>
              <a:t> </a:t>
            </a:r>
            <a:endParaRPr lang="en-US" sz="3200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386" y="3568066"/>
            <a:ext cx="4353310" cy="29878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5376" y="798285"/>
            <a:ext cx="3583130" cy="553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31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Theory of Continental Drift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6120161" cy="2612561"/>
          </a:xfr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en-US" sz="3200" dirty="0"/>
              <a:t>In the early 1890s, a young German scientist, Alfred </a:t>
            </a:r>
            <a:r>
              <a:rPr lang="en-US" sz="3200" b="1" dirty="0">
                <a:solidFill>
                  <a:srgbClr val="FF0000"/>
                </a:solidFill>
              </a:rPr>
              <a:t>Wegener</a:t>
            </a:r>
            <a:r>
              <a:rPr lang="en-US" sz="3200" dirty="0"/>
              <a:t> proposed that all the continents had once been joined to create the supercontinent called </a:t>
            </a:r>
            <a:r>
              <a:rPr lang="en-US" sz="3200" b="1" dirty="0">
                <a:solidFill>
                  <a:srgbClr val="FF0000"/>
                </a:solidFill>
              </a:rPr>
              <a:t>Pangaea</a:t>
            </a:r>
            <a:r>
              <a:rPr lang="en-US" sz="3200" dirty="0"/>
              <a:t>. </a:t>
            </a: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596" y="365125"/>
            <a:ext cx="4615566" cy="341657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2320E8F-065F-5B41-BEDD-37D9D079AC89}"/>
              </a:ext>
            </a:extLst>
          </p:cNvPr>
          <p:cNvSpPr txBox="1">
            <a:spLocks/>
          </p:cNvSpPr>
          <p:nvPr/>
        </p:nvSpPr>
        <p:spPr>
          <a:xfrm>
            <a:off x="838200" y="4438185"/>
            <a:ext cx="10870580" cy="2196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3200" dirty="0"/>
              <a:t>The northern section was known as Laurasia and the southern section as Gondwanaland. </a:t>
            </a:r>
          </a:p>
          <a:p>
            <a:pPr>
              <a:spcAft>
                <a:spcPts val="1200"/>
              </a:spcAft>
            </a:pPr>
            <a:r>
              <a:rPr lang="en-US" sz="3200" dirty="0"/>
              <a:t>His hypothesis is referred to as the Theory of </a:t>
            </a:r>
            <a:r>
              <a:rPr lang="en-US" sz="3200" b="1" dirty="0">
                <a:solidFill>
                  <a:srgbClr val="FF0000"/>
                </a:solidFill>
              </a:rPr>
              <a:t>Continental</a:t>
            </a:r>
            <a:r>
              <a:rPr lang="en-US" sz="3200" dirty="0"/>
              <a:t> Drift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155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andmassesMigrat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2375" y="1002182"/>
            <a:ext cx="9749882" cy="5039843"/>
          </a:xfrm>
        </p:spPr>
      </p:pic>
    </p:spTree>
    <p:extLst>
      <p:ext uri="{BB962C8B-B14F-4D97-AF65-F5344CB8AC3E}">
        <p14:creationId xmlns:p14="http://schemas.microsoft.com/office/powerpoint/2010/main" val="43438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17600"/>
            <a:ext cx="6285614" cy="505936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3200" dirty="0"/>
              <a:t>Evidence of an ancient ice age throughout the southern continents further supported the joining of the continents. </a:t>
            </a:r>
          </a:p>
          <a:p>
            <a:pPr marL="0" indent="0">
              <a:spcAft>
                <a:spcPts val="1200"/>
              </a:spcAft>
              <a:buNone/>
            </a:pPr>
            <a:endParaRPr lang="en-US" sz="3200" dirty="0"/>
          </a:p>
          <a:p>
            <a:pPr>
              <a:spcAft>
                <a:spcPts val="1200"/>
              </a:spcAft>
            </a:pPr>
            <a:r>
              <a:rPr lang="en-US" sz="3200" dirty="0"/>
              <a:t>This </a:t>
            </a:r>
            <a:r>
              <a:rPr lang="en-US" sz="3200" b="1" dirty="0" err="1"/>
              <a:t>paleoglaciation</a:t>
            </a:r>
            <a:r>
              <a:rPr lang="en-US" sz="3200" b="1" dirty="0"/>
              <a:t> </a:t>
            </a:r>
            <a:r>
              <a:rPr lang="en-US" sz="3200" dirty="0"/>
              <a:t>evidence showed that the </a:t>
            </a:r>
            <a:r>
              <a:rPr lang="en-US" sz="3200" b="1" dirty="0">
                <a:solidFill>
                  <a:srgbClr val="FF0000"/>
                </a:solidFill>
              </a:rPr>
              <a:t>South Pole</a:t>
            </a:r>
            <a:r>
              <a:rPr lang="en-US" sz="3200" dirty="0"/>
              <a:t> at that time was in southern Africa.</a:t>
            </a: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3" y="3359179"/>
            <a:ext cx="3609990" cy="28488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0E7884-CFC3-2849-BCAE-F0D9E0ECA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186" y="994229"/>
            <a:ext cx="3913414" cy="219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3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434470" cy="4351338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3200" dirty="0"/>
              <a:t>Even though Wegener supplied a lot of supporting evidence, his </a:t>
            </a:r>
            <a:r>
              <a:rPr lang="en-US" sz="3200" b="1" dirty="0">
                <a:solidFill>
                  <a:srgbClr val="FF0000"/>
                </a:solidFill>
              </a:rPr>
              <a:t>hypothesis</a:t>
            </a:r>
            <a:r>
              <a:rPr lang="en-US" sz="3200" dirty="0"/>
              <a:t> was not well received</a:t>
            </a:r>
          </a:p>
          <a:p>
            <a:pPr>
              <a:spcAft>
                <a:spcPts val="1200"/>
              </a:spcAft>
            </a:pPr>
            <a:r>
              <a:rPr lang="en-US" sz="3200" dirty="0"/>
              <a:t>In order to be accepted, an explanation for HOW the continents </a:t>
            </a:r>
            <a:r>
              <a:rPr lang="en-US" sz="3200" b="1" dirty="0">
                <a:solidFill>
                  <a:srgbClr val="FF0000"/>
                </a:solidFill>
              </a:rPr>
              <a:t>separated</a:t>
            </a:r>
            <a:r>
              <a:rPr lang="en-US" sz="3200" dirty="0"/>
              <a:t> and </a:t>
            </a:r>
            <a:r>
              <a:rPr lang="en-US" sz="3200" b="1" dirty="0">
                <a:solidFill>
                  <a:srgbClr val="FF0000"/>
                </a:solidFill>
              </a:rPr>
              <a:t>moved</a:t>
            </a:r>
            <a:r>
              <a:rPr lang="en-US" sz="3200" dirty="0"/>
              <a:t> was necessary.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1889" y="698265"/>
            <a:ext cx="3489989" cy="547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1110</TotalTime>
  <Words>1860</Words>
  <Application>Microsoft Macintosh PowerPoint</Application>
  <PresentationFormat>Widescreen</PresentationFormat>
  <Paragraphs>129</Paragraphs>
  <Slides>47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Calibri</vt:lpstr>
      <vt:lpstr>Calibri Light</vt:lpstr>
      <vt:lpstr>Wingdings 3</vt:lpstr>
      <vt:lpstr>Office Theme</vt:lpstr>
      <vt:lpstr>Plate Tectonics</vt:lpstr>
      <vt:lpstr>6.1 Continental Connections</vt:lpstr>
      <vt:lpstr>PowerPoint Presentation</vt:lpstr>
      <vt:lpstr>PowerPoint Presentation</vt:lpstr>
      <vt:lpstr>PowerPoint Presentation</vt:lpstr>
      <vt:lpstr>Theory of Continental Drift</vt:lpstr>
      <vt:lpstr>PowerPoint Presentation</vt:lpstr>
      <vt:lpstr>PowerPoint Presentation</vt:lpstr>
      <vt:lpstr>PowerPoint Presentation</vt:lpstr>
      <vt:lpstr>6.2 Magnetic Reversals and Moving Continents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6.3 Shrinking Oceans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6.4 Moving Plates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6.5 Plate Tectonics</vt:lpstr>
      <vt:lpstr>PowerPoint Presentation</vt:lpstr>
      <vt:lpstr>PowerPoint Presentation</vt:lpstr>
      <vt:lpstr>PowerPoint Presentation</vt:lpstr>
      <vt:lpstr>Plate Boundaries</vt:lpstr>
      <vt:lpstr>Divergent Boundaries </vt:lpstr>
      <vt:lpstr>PowerPoint Presentation</vt:lpstr>
      <vt:lpstr>Convergent Boundaries - Continent/Continent</vt:lpstr>
      <vt:lpstr>Convergent Boundaries – Subduction</vt:lpstr>
      <vt:lpstr>Transform Boundaries</vt:lpstr>
      <vt:lpstr>6.6 Hot Spots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Plate Tectonics</dc:title>
  <dc:creator>Heather Johnston</dc:creator>
  <cp:lastModifiedBy>Microsoft Office User</cp:lastModifiedBy>
  <cp:revision>44</cp:revision>
  <dcterms:created xsi:type="dcterms:W3CDTF">2018-05-28T04:15:21Z</dcterms:created>
  <dcterms:modified xsi:type="dcterms:W3CDTF">2019-11-24T02:25:30Z</dcterms:modified>
</cp:coreProperties>
</file>