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5" r:id="rId2"/>
    <p:sldId id="315" r:id="rId3"/>
    <p:sldId id="314" r:id="rId4"/>
    <p:sldId id="316" r:id="rId5"/>
    <p:sldId id="317" r:id="rId6"/>
    <p:sldId id="321" r:id="rId7"/>
    <p:sldId id="329" r:id="rId8"/>
    <p:sldId id="325" r:id="rId9"/>
    <p:sldId id="322" r:id="rId10"/>
    <p:sldId id="323" r:id="rId11"/>
    <p:sldId id="324" r:id="rId12"/>
    <p:sldId id="326" r:id="rId13"/>
    <p:sldId id="327" r:id="rId14"/>
    <p:sldId id="256" r:id="rId15"/>
    <p:sldId id="270" r:id="rId16"/>
    <p:sldId id="271" r:id="rId17"/>
    <p:sldId id="272" r:id="rId18"/>
    <p:sldId id="333" r:id="rId19"/>
    <p:sldId id="267" r:id="rId20"/>
    <p:sldId id="335" r:id="rId21"/>
    <p:sldId id="262" r:id="rId22"/>
    <p:sldId id="334" r:id="rId23"/>
    <p:sldId id="339" r:id="rId24"/>
    <p:sldId id="276" r:id="rId25"/>
    <p:sldId id="277" r:id="rId26"/>
    <p:sldId id="263" r:id="rId27"/>
    <p:sldId id="264" r:id="rId28"/>
    <p:sldId id="331" r:id="rId29"/>
    <p:sldId id="266" r:id="rId30"/>
    <p:sldId id="338" r:id="rId31"/>
    <p:sldId id="33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2"/>
    <p:restoredTop sz="94692"/>
  </p:normalViewPr>
  <p:slideViewPr>
    <p:cSldViewPr snapToObjects="1">
      <p:cViewPr varScale="1">
        <p:scale>
          <a:sx n="106" d="100"/>
          <a:sy n="106" d="100"/>
        </p:scale>
        <p:origin x="13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Johnston" userId="8e93d364-1eba-4a8e-a02d-ebe7dbca9bfc" providerId="ADAL" clId="{CEA34A3F-20CF-8C4F-922D-F4B3528AC2EB}"/>
    <pc:docChg chg="custSel addSld delSld modSld sldOrd">
      <pc:chgData name="Heather Johnston" userId="8e93d364-1eba-4a8e-a02d-ebe7dbca9bfc" providerId="ADAL" clId="{CEA34A3F-20CF-8C4F-922D-F4B3528AC2EB}" dt="2020-01-16T21:11:16.019" v="587" actId="20577"/>
      <pc:docMkLst>
        <pc:docMk/>
      </pc:docMkLst>
      <pc:sldChg chg="modSp ord modAnim">
        <pc:chgData name="Heather Johnston" userId="8e93d364-1eba-4a8e-a02d-ebe7dbca9bfc" providerId="ADAL" clId="{CEA34A3F-20CF-8C4F-922D-F4B3528AC2EB}" dt="2020-01-16T20:45:57.641" v="264"/>
        <pc:sldMkLst>
          <pc:docMk/>
          <pc:sldMk cId="3257524001" sldId="262"/>
        </pc:sldMkLst>
        <pc:spChg chg="mod">
          <ac:chgData name="Heather Johnston" userId="8e93d364-1eba-4a8e-a02d-ebe7dbca9bfc" providerId="ADAL" clId="{CEA34A3F-20CF-8C4F-922D-F4B3528AC2EB}" dt="2020-01-16T20:43:31.114" v="249" actId="20577"/>
          <ac:spMkLst>
            <pc:docMk/>
            <pc:sldMk cId="3257524001" sldId="262"/>
            <ac:spMk id="3" creationId="{00000000-0000-0000-0000-000000000000}"/>
          </ac:spMkLst>
        </pc:spChg>
      </pc:sldChg>
      <pc:sldChg chg="ord">
        <pc:chgData name="Heather Johnston" userId="8e93d364-1eba-4a8e-a02d-ebe7dbca9bfc" providerId="ADAL" clId="{CEA34A3F-20CF-8C4F-922D-F4B3528AC2EB}" dt="2020-01-16T20:49:16.749" v="271"/>
        <pc:sldMkLst>
          <pc:docMk/>
          <pc:sldMk cId="360314407" sldId="267"/>
        </pc:sldMkLst>
      </pc:sldChg>
      <pc:sldChg chg="modSp del ord">
        <pc:chgData name="Heather Johnston" userId="8e93d364-1eba-4a8e-a02d-ebe7dbca9bfc" providerId="ADAL" clId="{CEA34A3F-20CF-8C4F-922D-F4B3528AC2EB}" dt="2020-01-16T20:49:21.705" v="272" actId="2696"/>
        <pc:sldMkLst>
          <pc:docMk/>
          <pc:sldMk cId="3688412394" sldId="268"/>
        </pc:sldMkLst>
        <pc:spChg chg="mod">
          <ac:chgData name="Heather Johnston" userId="8e93d364-1eba-4a8e-a02d-ebe7dbca9bfc" providerId="ADAL" clId="{CEA34A3F-20CF-8C4F-922D-F4B3528AC2EB}" dt="2020-01-16T20:45:02.723" v="258" actId="20577"/>
          <ac:spMkLst>
            <pc:docMk/>
            <pc:sldMk cId="3688412394" sldId="268"/>
            <ac:spMk id="2" creationId="{00000000-0000-0000-0000-000000000000}"/>
          </ac:spMkLst>
        </pc:spChg>
        <pc:spChg chg="mod">
          <ac:chgData name="Heather Johnston" userId="8e93d364-1eba-4a8e-a02d-ebe7dbca9bfc" providerId="ADAL" clId="{CEA34A3F-20CF-8C4F-922D-F4B3528AC2EB}" dt="2020-01-16T20:48:55.318" v="268" actId="20577"/>
          <ac:spMkLst>
            <pc:docMk/>
            <pc:sldMk cId="3688412394" sldId="268"/>
            <ac:spMk id="3" creationId="{00000000-0000-0000-0000-000000000000}"/>
          </ac:spMkLst>
        </pc:spChg>
      </pc:sldChg>
      <pc:sldChg chg="delSp modSp add">
        <pc:chgData name="Heather Johnston" userId="8e93d364-1eba-4a8e-a02d-ebe7dbca9bfc" providerId="ADAL" clId="{CEA34A3F-20CF-8C4F-922D-F4B3528AC2EB}" dt="2020-01-16T20:51:36.127" v="333" actId="20577"/>
        <pc:sldMkLst>
          <pc:docMk/>
          <pc:sldMk cId="2036962261" sldId="334"/>
        </pc:sldMkLst>
        <pc:spChg chg="mod">
          <ac:chgData name="Heather Johnston" userId="8e93d364-1eba-4a8e-a02d-ebe7dbca9bfc" providerId="ADAL" clId="{CEA34A3F-20CF-8C4F-922D-F4B3528AC2EB}" dt="2020-01-16T20:51:36.127" v="333" actId="20577"/>
          <ac:spMkLst>
            <pc:docMk/>
            <pc:sldMk cId="2036962261" sldId="334"/>
            <ac:spMk id="2" creationId="{30E36929-45C3-214B-AA6B-70BB32B04F7C}"/>
          </ac:spMkLst>
        </pc:spChg>
        <pc:spChg chg="del mod">
          <ac:chgData name="Heather Johnston" userId="8e93d364-1eba-4a8e-a02d-ebe7dbca9bfc" providerId="ADAL" clId="{CEA34A3F-20CF-8C4F-922D-F4B3528AC2EB}" dt="2020-01-16T20:40:21.551" v="219" actId="478"/>
          <ac:spMkLst>
            <pc:docMk/>
            <pc:sldMk cId="2036962261" sldId="334"/>
            <ac:spMk id="3" creationId="{39A4B62A-54BE-F747-89A3-74A6132AA1FA}"/>
          </ac:spMkLst>
        </pc:spChg>
      </pc:sldChg>
      <pc:sldChg chg="modSp add ord">
        <pc:chgData name="Heather Johnston" userId="8e93d364-1eba-4a8e-a02d-ebe7dbca9bfc" providerId="ADAL" clId="{CEA34A3F-20CF-8C4F-922D-F4B3528AC2EB}" dt="2020-01-16T20:53:56.164" v="347" actId="207"/>
        <pc:sldMkLst>
          <pc:docMk/>
          <pc:sldMk cId="102472439" sldId="335"/>
        </pc:sldMkLst>
        <pc:spChg chg="mod">
          <ac:chgData name="Heather Johnston" userId="8e93d364-1eba-4a8e-a02d-ebe7dbca9bfc" providerId="ADAL" clId="{CEA34A3F-20CF-8C4F-922D-F4B3528AC2EB}" dt="2020-01-16T20:53:56.164" v="347" actId="207"/>
          <ac:spMkLst>
            <pc:docMk/>
            <pc:sldMk cId="102472439" sldId="335"/>
            <ac:spMk id="3" creationId="{00000000-0000-0000-0000-000000000000}"/>
          </ac:spMkLst>
        </pc:spChg>
      </pc:sldChg>
      <pc:sldChg chg="modSp add">
        <pc:chgData name="Heather Johnston" userId="8e93d364-1eba-4a8e-a02d-ebe7dbca9bfc" providerId="ADAL" clId="{CEA34A3F-20CF-8C4F-922D-F4B3528AC2EB}" dt="2020-01-16T21:11:16.019" v="587" actId="20577"/>
        <pc:sldMkLst>
          <pc:docMk/>
          <pc:sldMk cId="778962139" sldId="336"/>
        </pc:sldMkLst>
        <pc:spChg chg="mod">
          <ac:chgData name="Heather Johnston" userId="8e93d364-1eba-4a8e-a02d-ebe7dbca9bfc" providerId="ADAL" clId="{CEA34A3F-20CF-8C4F-922D-F4B3528AC2EB}" dt="2020-01-16T21:06:37.837" v="525" actId="20577"/>
          <ac:spMkLst>
            <pc:docMk/>
            <pc:sldMk cId="778962139" sldId="336"/>
            <ac:spMk id="2" creationId="{DE960C59-4708-5247-9E54-6EC726055C19}"/>
          </ac:spMkLst>
        </pc:spChg>
        <pc:spChg chg="mod">
          <ac:chgData name="Heather Johnston" userId="8e93d364-1eba-4a8e-a02d-ebe7dbca9bfc" providerId="ADAL" clId="{CEA34A3F-20CF-8C4F-922D-F4B3528AC2EB}" dt="2020-01-16T21:11:16.019" v="587" actId="20577"/>
          <ac:spMkLst>
            <pc:docMk/>
            <pc:sldMk cId="778962139" sldId="336"/>
            <ac:spMk id="3" creationId="{B9B87649-9763-AA4C-9D31-496BBD5E92E1}"/>
          </ac:spMkLst>
        </pc:spChg>
      </pc:sldChg>
      <pc:sldChg chg="add del">
        <pc:chgData name="Heather Johnston" userId="8e93d364-1eba-4a8e-a02d-ebe7dbca9bfc" providerId="ADAL" clId="{CEA34A3F-20CF-8C4F-922D-F4B3528AC2EB}" dt="2020-01-16T21:02:28.203" v="371" actId="2696"/>
        <pc:sldMkLst>
          <pc:docMk/>
          <pc:sldMk cId="546398386" sldId="337"/>
        </pc:sldMkLst>
      </pc:sldChg>
      <pc:sldChg chg="modSp add">
        <pc:chgData name="Heather Johnston" userId="8e93d364-1eba-4a8e-a02d-ebe7dbca9bfc" providerId="ADAL" clId="{CEA34A3F-20CF-8C4F-922D-F4B3528AC2EB}" dt="2020-01-16T21:02:31.897" v="379" actId="20577"/>
        <pc:sldMkLst>
          <pc:docMk/>
          <pc:sldMk cId="374333366" sldId="338"/>
        </pc:sldMkLst>
        <pc:spChg chg="mod">
          <ac:chgData name="Heather Johnston" userId="8e93d364-1eba-4a8e-a02d-ebe7dbca9bfc" providerId="ADAL" clId="{CEA34A3F-20CF-8C4F-922D-F4B3528AC2EB}" dt="2020-01-16T21:02:31.897" v="379" actId="20577"/>
          <ac:spMkLst>
            <pc:docMk/>
            <pc:sldMk cId="374333366" sldId="338"/>
            <ac:spMk id="2" creationId="{5E7B401B-BAED-B245-896C-51F48E80A41B}"/>
          </ac:spMkLst>
        </pc:spChg>
      </pc:sldChg>
      <pc:sldChg chg="modSp add del ord">
        <pc:chgData name="Heather Johnston" userId="8e93d364-1eba-4a8e-a02d-ebe7dbca9bfc" providerId="ADAL" clId="{CEA34A3F-20CF-8C4F-922D-F4B3528AC2EB}" dt="2020-01-16T21:11:00.445" v="551" actId="2696"/>
        <pc:sldMkLst>
          <pc:docMk/>
          <pc:sldMk cId="4151346025" sldId="339"/>
        </pc:sldMkLst>
        <pc:spChg chg="mod">
          <ac:chgData name="Heather Johnston" userId="8e93d364-1eba-4a8e-a02d-ebe7dbca9bfc" providerId="ADAL" clId="{CEA34A3F-20CF-8C4F-922D-F4B3528AC2EB}" dt="2020-01-16T21:08:31.895" v="546" actId="20577"/>
          <ac:spMkLst>
            <pc:docMk/>
            <pc:sldMk cId="4151346025" sldId="339"/>
            <ac:spMk id="2" creationId="{D7D4F9D2-BBFF-DD4C-B0EA-F02D95D4CCA7}"/>
          </ac:spMkLst>
        </pc:spChg>
        <pc:spChg chg="mod">
          <ac:chgData name="Heather Johnston" userId="8e93d364-1eba-4a8e-a02d-ebe7dbca9bfc" providerId="ADAL" clId="{CEA34A3F-20CF-8C4F-922D-F4B3528AC2EB}" dt="2020-01-16T21:08:23.844" v="543" actId="27636"/>
          <ac:spMkLst>
            <pc:docMk/>
            <pc:sldMk cId="4151346025" sldId="339"/>
            <ac:spMk id="3" creationId="{09774DF5-F122-5B4D-98B7-417E7B5D1C9A}"/>
          </ac:spMkLst>
        </pc:spChg>
      </pc:sldChg>
      <pc:sldChg chg="modSp add del">
        <pc:chgData name="Heather Johnston" userId="8e93d364-1eba-4a8e-a02d-ebe7dbca9bfc" providerId="ADAL" clId="{CEA34A3F-20CF-8C4F-922D-F4B3528AC2EB}" dt="2020-01-16T21:11:02.312" v="552" actId="2696"/>
        <pc:sldMkLst>
          <pc:docMk/>
          <pc:sldMk cId="2157201811" sldId="340"/>
        </pc:sldMkLst>
        <pc:spChg chg="mod">
          <ac:chgData name="Heather Johnston" userId="8e93d364-1eba-4a8e-a02d-ebe7dbca9bfc" providerId="ADAL" clId="{CEA34A3F-20CF-8C4F-922D-F4B3528AC2EB}" dt="2020-01-16T21:08:39.209" v="550" actId="5793"/>
          <ac:spMkLst>
            <pc:docMk/>
            <pc:sldMk cId="2157201811" sldId="340"/>
            <ac:spMk id="2" creationId="{D7D4F9D2-BBFF-DD4C-B0EA-F02D95D4CC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F4C3F-81C8-1948-8946-77247AF3065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1D55-8EC4-544E-B0D5-6AB81F3E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1AFB-0149-4CB6-8958-B592018095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/>
              <a:t>Click to edit Master text styles</a:t>
            </a:r>
          </a:p>
          <a:p>
            <a:pPr lvl="1" eaLnBrk="1" latinLnBrk="0" hangingPunct="1"/>
            <a:r>
              <a:rPr kumimoji="0" lang="en-CA"/>
              <a:t>Second level</a:t>
            </a:r>
          </a:p>
          <a:p>
            <a:pPr lvl="2" eaLnBrk="1" latinLnBrk="0" hangingPunct="1"/>
            <a:r>
              <a:rPr kumimoji="0" lang="en-CA"/>
              <a:t>Third level</a:t>
            </a:r>
          </a:p>
          <a:p>
            <a:pPr lvl="3" eaLnBrk="1" latinLnBrk="0" hangingPunct="1"/>
            <a:r>
              <a:rPr kumimoji="0" lang="en-CA"/>
              <a:t>Fourth level</a:t>
            </a:r>
          </a:p>
          <a:p>
            <a:pPr lvl="4" eaLnBrk="1" latinLnBrk="0" hangingPunct="1"/>
            <a:r>
              <a:rPr kumimoji="0" lang="en-CA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E370132C-6243-B740-9750-77A51B815D39}" type="datetimeFigureOut">
              <a:rPr lang="en-US" smtClean="0"/>
              <a:t>1/23/20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A0626D9-584E-874E-8D81-651CB7F66D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  <a:br>
              <a:rPr lang="en-US" dirty="0"/>
            </a:b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304" y="1392842"/>
            <a:ext cx="8390167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Variable tested without any pre-selection process or control. Other factors could affect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 cannot control all variables since it could lead to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issues or is logistically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Does smoking lead to cancer? 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Does campus crime affect applicants to university?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Quasi-Experiment</a:t>
            </a:r>
          </a:p>
        </p:txBody>
      </p:sp>
    </p:spTree>
    <p:extLst>
      <p:ext uri="{BB962C8B-B14F-4D97-AF65-F5344CB8AC3E}">
        <p14:creationId xmlns:p14="http://schemas.microsoft.com/office/powerpoint/2010/main" val="576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679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Experimenter cannot control any variables. They simply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the data.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traits produce the best hockey players?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1854 Broad Street Cholera Outbreak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Observational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20" y="3573016"/>
            <a:ext cx="4949350" cy="29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109728" indent="0">
              <a:spcBef>
                <a:spcPts val="180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Classify the experiment type as either an experiment (controlled and quasi) or observational study.</a:t>
            </a:r>
          </a:p>
          <a:p>
            <a:pPr marL="624078" indent="-514350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random selection of adults were surveyed in a study on what time they go to bed and how much coffee they drink per day. The study found people that drank more coffee tends to sleep later at night.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65217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en-US" dirty="0"/>
              <a:t>A group of adults were split into two groups. One group drank a moderate amount of coffee per day and the other drank no coffee. Both groups recorded their bed time.</a:t>
            </a:r>
          </a:p>
        </p:txBody>
      </p:sp>
    </p:spTree>
    <p:extLst>
      <p:ext uri="{BB962C8B-B14F-4D97-AF65-F5344CB8AC3E}">
        <p14:creationId xmlns:p14="http://schemas.microsoft.com/office/powerpoint/2010/main" val="113568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Hypothesis and Controlled 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6063952"/>
            <a:ext cx="6400800" cy="533400"/>
          </a:xfrm>
        </p:spPr>
        <p:txBody>
          <a:bodyPr>
            <a:normAutofit/>
          </a:bodyPr>
          <a:lstStyle/>
          <a:p>
            <a:r>
              <a:rPr lang="en-US" sz="1200" dirty="0"/>
              <a:t>From The University of California Museum of Paleontology, Berkeley, and the Reagents of the University of California. www.understandingscience.org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30157" y="1698625"/>
            <a:ext cx="4083685" cy="42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116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Heart of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4320480" cy="3921299"/>
          </a:xfrm>
        </p:spPr>
        <p:txBody>
          <a:bodyPr/>
          <a:lstStyle/>
          <a:p>
            <a:pPr marL="109728" indent="0">
              <a:buNone/>
            </a:pPr>
            <a:r>
              <a:rPr lang="en-CA" dirty="0"/>
              <a:t>At the heart of science is the process of testing ideas.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00" y="908720"/>
            <a:ext cx="4477671" cy="49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Before Testing Ideas…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Find a </a:t>
            </a:r>
            <a:r>
              <a:rPr lang="en-CA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or something you want to figure out.</a:t>
            </a:r>
          </a:p>
          <a:p>
            <a:pPr lvl="1">
              <a:spcBef>
                <a:spcPts val="1200"/>
              </a:spcBef>
            </a:pPr>
            <a:endParaRPr lang="en-CA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spcBef>
                <a:spcPts val="1200"/>
              </a:spcBef>
              <a:buNone/>
            </a:pPr>
            <a:r>
              <a:rPr lang="en-CA" sz="22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i.e., How does acid rain affect the environment?</a:t>
            </a:r>
          </a:p>
          <a:p>
            <a:pPr>
              <a:spcBef>
                <a:spcPts val="1200"/>
              </a:spcBef>
            </a:pP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What kind of </a:t>
            </a:r>
            <a:r>
              <a:rPr lang="en-CA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knowledge do you think you might need? (exploring literature, discussion with colleagues)</a:t>
            </a:r>
          </a:p>
          <a:p>
            <a:pPr marL="109728" indent="0">
              <a:spcBef>
                <a:spcPts val="1200"/>
              </a:spcBef>
              <a:buNone/>
            </a:pP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Identify something </a:t>
            </a:r>
            <a:r>
              <a:rPr lang="en-CA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you want to test and come up with a hypothesis.</a:t>
            </a:r>
          </a:p>
          <a:p>
            <a:pPr>
              <a:spcBef>
                <a:spcPts val="1200"/>
              </a:spcBef>
            </a:pP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8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CA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Narrowing Down The Initial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48200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the effect of acid rain on plants?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knowledge might you have to research before tackling this question?</a:t>
            </a:r>
          </a:p>
          <a:p>
            <a:pPr lvl="4"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Acidity and acid rain</a:t>
            </a:r>
          </a:p>
          <a:p>
            <a:pPr lvl="4"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plants grow</a:t>
            </a:r>
          </a:p>
          <a:p>
            <a:pPr lvl="4"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Types of plants?</a:t>
            </a:r>
          </a:p>
          <a:p>
            <a:pPr marL="109728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301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Try to be more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in your question: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the effect of acid rain on the growth rate of sunflower plants?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655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Hypothesis…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a possible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or a prediction based on limited evidence. 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the starting point for further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developed from the original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in the inquiry/investigation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based on prior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Oftentimes an “if… then… because” statement.</a:t>
            </a:r>
          </a:p>
        </p:txBody>
      </p:sp>
    </p:spTree>
    <p:extLst>
      <p:ext uri="{BB962C8B-B14F-4D97-AF65-F5344CB8AC3E}">
        <p14:creationId xmlns:p14="http://schemas.microsoft.com/office/powerpoint/2010/main" val="36031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4114800" cy="5602627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 is 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requiring skillful methods to gather, organize &amp; interpret information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systematic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 to problem-solving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heart of science is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testing ideas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buNone/>
            </a:pP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0972" y="116632"/>
            <a:ext cx="44144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6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Controlled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65" y="1412776"/>
            <a:ext cx="8229600" cy="4408587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certain questions, you may be able to conduct a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experiment.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factors that might influence the data are called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controlled experiments, all the variables are under control of the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Types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variable that the investigator changes is called the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variable.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variable that changes due to the change in the independent variable is called the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variable.  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All other variables that are kept the same are called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variables.</a:t>
            </a:r>
          </a:p>
        </p:txBody>
      </p:sp>
    </p:spTree>
    <p:extLst>
      <p:ext uri="{BB962C8B-B14F-4D97-AF65-F5344CB8AC3E}">
        <p14:creationId xmlns:p14="http://schemas.microsoft.com/office/powerpoint/2010/main" val="32575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36929-45C3-214B-AA6B-70BB32B0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controlled experiment should be repeated multiple times (“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 is important to have a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trial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in this type of experiment.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controlled trial mimics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conditions.</a:t>
            </a:r>
          </a:p>
          <a:p>
            <a:pPr marL="109728" indent="0">
              <a:spcBef>
                <a:spcPts val="1600"/>
              </a:spcBef>
              <a:buNone/>
            </a:pPr>
            <a:endParaRPr lang="en-U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1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6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C60D9D-1AB0-E94F-8C48-B823378B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9AD03-CAE2-7A43-B8BB-65AEEE98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Example: What is the effect of acid rain on the 	growth rate of sunflower plants?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45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How does temperature (heat energy) affect the rate at which water boils?</a:t>
            </a:r>
          </a:p>
          <a:p>
            <a:pPr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more heat energy is added to water, 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water will come to a boil faster 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the water particles will be moving faster.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#1</a:t>
            </a:r>
          </a:p>
        </p:txBody>
      </p:sp>
    </p:spTree>
    <p:extLst>
      <p:ext uri="{BB962C8B-B14F-4D97-AF65-F5344CB8AC3E}">
        <p14:creationId xmlns:p14="http://schemas.microsoft.com/office/powerpoint/2010/main" val="421094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How does the amount of time a student spends studying affect their grades?</a:t>
            </a:r>
          </a:p>
          <a:p>
            <a:pPr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student studies more, 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their marks will improve </a:t>
            </a:r>
            <a:r>
              <a:rPr lang="en-US" sz="2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they have a better understanding of the material.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#2</a:t>
            </a:r>
          </a:p>
        </p:txBody>
      </p:sp>
    </p:spTree>
    <p:extLst>
      <p:ext uri="{BB962C8B-B14F-4D97-AF65-F5344CB8AC3E}">
        <p14:creationId xmlns:p14="http://schemas.microsoft.com/office/powerpoint/2010/main" val="1858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Try #1: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How does acid rain affect the growth of sunflowers?</a:t>
            </a:r>
          </a:p>
          <a:p>
            <a:pPr marL="109728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could our hypothesis be?</a:t>
            </a:r>
          </a:p>
          <a:p>
            <a:pPr marL="514350" indent="-514350">
              <a:buFont typeface="+mj-lt"/>
              <a:buAutoNum type="alphaUcPeriod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could we conduct the experiment?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would be our independent and dependent variables?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are some controlled variables?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is our controlled trial?</a:t>
            </a:r>
          </a:p>
        </p:txBody>
      </p:sp>
    </p:spTree>
    <p:extLst>
      <p:ext uri="{BB962C8B-B14F-4D97-AF65-F5344CB8AC3E}">
        <p14:creationId xmlns:p14="http://schemas.microsoft.com/office/powerpoint/2010/main" val="22732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55637"/>
            <a:ext cx="8686800" cy="5668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Try#2: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We want to know whether seeds germinate faster if fertilizer is applied.</a:t>
            </a:r>
          </a:p>
          <a:p>
            <a:pPr marL="109728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could our hypothesis be?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would we conduct the experiment?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would be our independent and dependent variables?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are some controlled variables?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lphaUcPeriod" startAt="3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is our controlled trial?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46085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 Method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11811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Observe and Record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11811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 a Theory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11811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the Theory </a:t>
            </a:r>
          </a:p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C85F2-97CB-0049-B5C5-C5CD412A1B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11" y="1042300"/>
            <a:ext cx="4108777" cy="37444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FE8A8B-4061-5D42-A9FD-717B91765602}"/>
              </a:ext>
            </a:extLst>
          </p:cNvPr>
          <p:cNvSpPr/>
          <p:nvPr/>
        </p:nvSpPr>
        <p:spPr>
          <a:xfrm>
            <a:off x="755576" y="477914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04950" algn="l"/>
              </a:tabLst>
            </a:pP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systematic approach to problem-solving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401B-BAED-B245-896C-51F48E80A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B822A-956A-9D4B-AEFF-026B9C3D9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3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960C59-4708-5247-9E54-6EC72605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87649-9763-AA4C-9D31-496BBD5E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NOTES HERE FOR GRAPHS</a:t>
            </a:r>
          </a:p>
        </p:txBody>
      </p:sp>
    </p:spTree>
    <p:extLst>
      <p:ext uri="{BB962C8B-B14F-4D97-AF65-F5344CB8AC3E}">
        <p14:creationId xmlns:p14="http://schemas.microsoft.com/office/powerpoint/2010/main" val="77896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There may be many reasons why we might want to test ideas. They may include: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C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Addressing a </a:t>
            </a:r>
            <a:r>
              <a:rPr lang="en-CA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issue or an everyday </a:t>
            </a:r>
            <a:r>
              <a:rPr lang="en-CA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Testing someone else’s </a:t>
            </a:r>
            <a:r>
              <a:rPr lang="en-CA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observation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u="sng" dirty="0">
                <a:latin typeface="Arial" panose="020B0604020202020204" pitchFamily="34" charset="0"/>
                <a:cs typeface="Arial" panose="020B0604020202020204" pitchFamily="34" charset="0"/>
              </a:rPr>
              <a:t>Reasons for Testing Ideas</a:t>
            </a:r>
          </a:p>
        </p:txBody>
      </p:sp>
    </p:spTree>
    <p:extLst>
      <p:ext uri="{BB962C8B-B14F-4D97-AF65-F5344CB8AC3E}">
        <p14:creationId xmlns:p14="http://schemas.microsoft.com/office/powerpoint/2010/main" val="11967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6773"/>
            <a:ext cx="4402832" cy="481053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After you get an idea, coming up with a </a:t>
            </a:r>
            <a:r>
              <a:rPr lang="en-CA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testable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hypothesis is important.</a:t>
            </a:r>
          </a:p>
          <a:p>
            <a:pPr>
              <a:spcBef>
                <a:spcPts val="1600"/>
              </a:spcBef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Two main parts: </a:t>
            </a:r>
            <a:r>
              <a:rPr lang="en-CA" sz="2600" b="1" dirty="0">
                <a:latin typeface="Arial" panose="020B0604020202020204" pitchFamily="34" charset="0"/>
                <a:cs typeface="Arial" panose="020B0604020202020204" pitchFamily="34" charset="0"/>
              </a:rPr>
              <a:t>Gathering Data 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600" b="1" dirty="0">
                <a:latin typeface="Arial" panose="020B0604020202020204" pitchFamily="34" charset="0"/>
                <a:cs typeface="Arial" panose="020B0604020202020204" pitchFamily="34" charset="0"/>
              </a:rPr>
              <a:t>Interpreting Data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600"/>
              </a:spcBef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The key is to come up with a good </a:t>
            </a:r>
            <a:r>
              <a:rPr lang="en-CA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How Do We Test Ideas?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255210" cy="48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There are generally 3 types of experiments:</a:t>
            </a:r>
          </a:p>
          <a:p>
            <a:pPr lvl="4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Experiment</a:t>
            </a:r>
          </a:p>
          <a:p>
            <a:pPr lvl="4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-Experiment</a:t>
            </a:r>
          </a:p>
          <a:p>
            <a:pPr lvl="4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Experiment Types</a:t>
            </a:r>
          </a:p>
        </p:txBody>
      </p:sp>
    </p:spTree>
    <p:extLst>
      <p:ext uri="{BB962C8B-B14F-4D97-AF65-F5344CB8AC3E}">
        <p14:creationId xmlns:p14="http://schemas.microsoft.com/office/powerpoint/2010/main" val="421389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384376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All experiments have some parts in common:</a:t>
            </a:r>
          </a:p>
          <a:p>
            <a:pPr lvl="1">
              <a:lnSpc>
                <a:spcPct val="150000"/>
              </a:lnSpc>
            </a:pP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or a research question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Interpretation of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525963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variable is any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that could affect what it is you’re studying.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Some variables you can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or change, some you cannot.</a:t>
            </a:r>
          </a:p>
          <a:p>
            <a:pPr>
              <a:spcBef>
                <a:spcPts val="1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types of experiment vary in terms of the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of control over variables the experimenter has.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3453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Experimenter is able to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or account for all aspects of the experiment.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Allows us to establish cause-effect relationships and therefore claim </a:t>
            </a:r>
            <a:r>
              <a:rPr lang="en-US" sz="2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lvl="4"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sunlight affect plant growth?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Controlled Experiments</a:t>
            </a:r>
          </a:p>
        </p:txBody>
      </p:sp>
    </p:spTree>
    <p:extLst>
      <p:ext uri="{BB962C8B-B14F-4D97-AF65-F5344CB8AC3E}">
        <p14:creationId xmlns:p14="http://schemas.microsoft.com/office/powerpoint/2010/main" val="29291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9684</TotalTime>
  <Words>981</Words>
  <Application>Microsoft Macintosh PowerPoint</Application>
  <PresentationFormat>On-screen Show (4:3)</PresentationFormat>
  <Paragraphs>145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Lucida Sans Unicode</vt:lpstr>
      <vt:lpstr>Symbol</vt:lpstr>
      <vt:lpstr>Times New Roman</vt:lpstr>
      <vt:lpstr>Verdana</vt:lpstr>
      <vt:lpstr>Wingdings 2</vt:lpstr>
      <vt:lpstr>Wingdings 3</vt:lpstr>
      <vt:lpstr>Concourse</vt:lpstr>
      <vt:lpstr>The Scientific Method </vt:lpstr>
      <vt:lpstr>PowerPoint Presentation</vt:lpstr>
      <vt:lpstr>PowerPoint Presentation</vt:lpstr>
      <vt:lpstr>Reasons for Testing Ideas</vt:lpstr>
      <vt:lpstr>How Do We Test Ideas?</vt:lpstr>
      <vt:lpstr>Experiment Types</vt:lpstr>
      <vt:lpstr>PowerPoint Presentation</vt:lpstr>
      <vt:lpstr>Variables</vt:lpstr>
      <vt:lpstr>Controlled Experiments</vt:lpstr>
      <vt:lpstr>Quasi-Experiment</vt:lpstr>
      <vt:lpstr>Observational Study</vt:lpstr>
      <vt:lpstr>Practice</vt:lpstr>
      <vt:lpstr>PowerPoint Presentation</vt:lpstr>
      <vt:lpstr>Hypothesis and Controlled Experiment</vt:lpstr>
      <vt:lpstr>Heart of Science</vt:lpstr>
      <vt:lpstr>Before Testing Ideas…</vt:lpstr>
      <vt:lpstr>Narrowing Down The Initial Question</vt:lpstr>
      <vt:lpstr>PowerPoint Presentation</vt:lpstr>
      <vt:lpstr>Hypothesis…</vt:lpstr>
      <vt:lpstr>Controlled Experiments</vt:lpstr>
      <vt:lpstr>Types of Variables</vt:lpstr>
      <vt:lpstr>PowerPoint Presentation</vt:lpstr>
      <vt:lpstr>Example: What is the effect of acid rain on the  growth rate of sunflower plants?</vt:lpstr>
      <vt:lpstr>Example #1</vt:lpstr>
      <vt:lpstr>Example #2</vt:lpstr>
      <vt:lpstr>PowerPoint Presentation</vt:lpstr>
      <vt:lpstr>PowerPoint Presentation</vt:lpstr>
      <vt:lpstr>PowerPoint Presentation</vt:lpstr>
      <vt:lpstr>PowerPoint Presentation</vt:lpstr>
      <vt:lpstr>Graphing</vt:lpstr>
      <vt:lpstr>ADD NOTES HERE FOR GRAPHS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Method:</dc:title>
  <dc:creator>Heather Johnston</dc:creator>
  <cp:lastModifiedBy>Microsoft Office User</cp:lastModifiedBy>
  <cp:revision>55</cp:revision>
  <dcterms:created xsi:type="dcterms:W3CDTF">2016-01-31T04:06:14Z</dcterms:created>
  <dcterms:modified xsi:type="dcterms:W3CDTF">2020-01-24T07:24:29Z</dcterms:modified>
</cp:coreProperties>
</file>